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6" r:id="rId21"/>
    <p:sldId id="278" r:id="rId22"/>
    <p:sldId id="275" r:id="rId23"/>
    <p:sldId id="276" r:id="rId24"/>
    <p:sldId id="277" r:id="rId25"/>
    <p:sldId id="279" r:id="rId26"/>
    <p:sldId id="280" r:id="rId27"/>
    <p:sldId id="283" r:id="rId28"/>
    <p:sldId id="282" r:id="rId29"/>
    <p:sldId id="284" r:id="rId30"/>
    <p:sldId id="285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313" r:id="rId43"/>
    <p:sldId id="299" r:id="rId44"/>
    <p:sldId id="300" r:id="rId45"/>
    <p:sldId id="298" r:id="rId46"/>
    <p:sldId id="302" r:id="rId47"/>
    <p:sldId id="301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41" autoAdjust="0"/>
    <p:restoredTop sz="94664" autoAdjust="0"/>
  </p:normalViewPr>
  <p:slideViewPr>
    <p:cSldViewPr snapToGrid="0">
      <p:cViewPr varScale="1">
        <p:scale>
          <a:sx n="64" d="100"/>
          <a:sy n="64" d="100"/>
        </p:scale>
        <p:origin x="9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05T15:30:04.2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1,'558'0,"-539"1,-1 0,28 8,-25-5,29 2,-41-5,6-1,1 1,-1 1,19 5,-15-3,0 0,24 0,-23-2,36 7,-32-4,0-1,46 2,51-7,-44 0,154 1,-223 0,1 1,-1 1,0 0,0 0,0 0,0 1,10 5,-8-3,1-1,0 0,13 2,-1-3,-1-1,26-1,-27-1,-1 1,40 6,-30-2,1-1,59-1,-4-1,-12 9,7 0,26-11,14 1,-104 1,21 6,14 2,193-7,-136-4,-95 1,3-1,-1 1,1 1,-1 1,20 4,-14 0,0-2,0-1,25 0,69-4,-49 0,649 1,-700-1,1-1,29-6,-27 4,31-3,210 5,-133 4,-102-4,47-7,11-2,-43 10,-24 2,-1-2,1 0,-1 0,22-6,-12 2,0 0,0 2,0 1,39 2,-64 0,9-1,0 0,0-1,0 0,0 0,0-1,15-7,-12 5,0 1,20-5,-9 6,23-1,-24 3,29-5,-19 1,0 1,44 2,-2-1,-56 1,24-6,-25 5,30-4,249 5,-153 4,-104-4,50-9,-49 5,45 0,466 6,-231 1,-298-1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05T15:30:10.3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24,'48'1,"1"-3,58-10,-54 5,1 3,88 5,-56 0,836-1,-903 1,0 1,27 6,-24-3,27 1,7-5,-33-1,0 0,42 8,-25-2,1-1,-1-3,61-3,45 3,-129 0,27 7,-28-5,0-1,18 2,61-4,-58-2,-1 2,52 7,-41-1,1-3,63-1,-104-2,1 0,0 0,0 1,-1 0,1 0,-1 0,13 7,-10-4,0-1,0-1,15 4,4-4,-1-1,50-2,18 0,-80 2,27 7,-28-5,0-1,19 2,27-4,-29 0,54 6,-19 1,1-3,83-4,-78-2,-51 2,-1 1,27 6,-25-3,40 2,326-6,-185-3,484 2,-665 2,-1 0,25 6,-22-4,37 3,-11-7,-32-1,0 1,0 1,0 0,24 6,-15-2,-1-1,1-1,0-1,30-3,39 2,-80 2,29 6,-29-5,30 3,194-5,-124-4,1726 2,-1829-1,1 0,-1-1,17-5,24-3,175 6,-129 6,1409-2,-1486 1,0 1,26 6,32 4,157-10,-123-4,-103 3,0 1,0 0,0 1,0 0,19 8,-17-5,0-2,0 0,23 4,169-6,-109-4,312 3,-380-3,47-8,-44 5,34-1,17 7,33-2,-98-1,24-7,-25 5,30-2,-16 5,-14 0,-1 0,0 0,20-6,26-4,-46 9,1-1,27-8,-25 4,0 0,1 2,-1 0,1 2,30-2,25 5,-45 2,0-3,0 0,31-6,-22 0,72-2,43 10,-56 0,338-1,-428 0,-1-1,1-1,-1 0,0 0,0 0,0-1,14-7,-13 5,1 1,0 1,0-1,21-3,21 4,74 4,-45 0,607-1,-667 2,-1 0,31 7,-29-5,43 4,340-7,-193-3,-179 2,-7-1,-1 1,1 2,35 6,-20-1,1-2,0-2,64-4,-50 0,-37 2,-1 1,30 6,-26-3,26 1,21-6,-49-1,1 1,-1 1,1 1,23 5,-19-2,-1 0,47 1,51-7,-48-1,1689 2,-1734-1,47-9,-43 5,35-1,-39 6,1-2,50-9,-63 8,1 1,0 0,20 2,-18 0,36-4,-50 3,1-1,-1 0,0-1,0 0,8-4,-7 3,1 1,12-5,-3 4,-1 1,1 1,19-1,-16 2,36-7,-30 4,-1 1,33 0,-2 0,7-7,-41 6,27-2,-31 4,29-7,-27 5,20-2,6 4,-28 2,-1-1,1-1,22-5,-12 2,1 0,0 2,49 1,-58 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76058B-D52C-47CC-A8FE-B71E63F9817C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5037D2-06DC-47CD-A299-DBDCAC991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252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037D2-06DC-47CD-A299-DBDCAC9911D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222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EE812-BA4A-3C27-74CE-2286AC42C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EBF3CC-2187-CA5E-68E9-07A7D75802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BC5B8-9BE7-DEB9-8120-8685132D9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96D0F-06E3-4905-97B8-A3309E78631C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CF432-0DFE-1A48-C742-377764423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9949D-9B15-CAF5-A4B7-E90487C84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56914-1E40-4855-9E1A-7B6388B97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06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0CC59-303E-CF6A-09E1-28A0A9605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8B5496-6CB8-B8EF-BB93-41B51A8B72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8DB08-A7CA-C59F-6F7B-FD55AAED9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96D0F-06E3-4905-97B8-A3309E78631C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0F065-4F6C-259B-B496-5BD6170CE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19215-CBAC-B35A-53AD-F375A687D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56914-1E40-4855-9E1A-7B6388B97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127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6CCF94-8229-8C46-3EDF-4AEC861862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F2ECF3-447E-BAB3-07F1-A5ACF4BEAE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71E8A-4D66-5B39-3D67-F4F3F6BE5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96D0F-06E3-4905-97B8-A3309E78631C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E55A5-050C-6756-965A-A342F6CB1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DD71A-47DE-C6B4-818B-B71A22F4A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56914-1E40-4855-9E1A-7B6388B97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04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A6AC8-F404-C971-B48B-EDFB0DFCD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5FC8C-122F-EF11-0E8E-26763B058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C52E3-4296-5E6B-8070-2C437CBD6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96D0F-06E3-4905-97B8-A3309E78631C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28C9F-2C1E-E821-C810-1A99B3D86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28E5D-31D5-D09C-DA29-37996856A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56914-1E40-4855-9E1A-7B6388B97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241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29391-D862-2758-15F8-63DEAD320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C76E5-2274-D6DB-2D34-F4E95756F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8E853-1940-8AED-7F7B-BFAA12AE5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96D0F-06E3-4905-97B8-A3309E78631C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B12D6-4FD5-1D74-5ABE-06BD3F8F4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DFF7D-A08D-0690-C661-0CA917474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56914-1E40-4855-9E1A-7B6388B97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296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B02F0-15F6-3286-FA71-AF067912A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47545-B866-A69F-37AC-0925DC80AA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24DD5A-C888-BFA8-6D98-67B993C4A9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730B88-7285-A1AC-D772-00E7FF806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96D0F-06E3-4905-97B8-A3309E78631C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A4E427-FE91-272A-1692-D815A2E96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FF1475-6C89-24CE-4770-5F9B20A95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56914-1E40-4855-9E1A-7B6388B97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230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27E57-0649-1B27-4E12-9E55909C9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DA770-522F-77EF-6C9F-56338A1DE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752FA4-5B4E-7506-EA98-A15323ACA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F18318-A156-586A-2C5F-53680F3F22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32B5FC-4480-5CB5-812D-F5340E97CA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15CC6F-D821-480C-FB92-F4295D0F6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96D0F-06E3-4905-97B8-A3309E78631C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6F7EEF-98B4-7607-8997-BD9EC8512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25807B-4225-D4A3-38FC-E46C0A6E6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56914-1E40-4855-9E1A-7B6388B97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820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5E590-9626-8E22-2088-C1BEB0D26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6180F8-CAEF-E129-B141-9BCC2C7D2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96D0F-06E3-4905-97B8-A3309E78631C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948358-3B23-BC8F-1F74-740D27180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C9BE1-AFE8-7196-2688-7195EEDE6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56914-1E40-4855-9E1A-7B6388B97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10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F9F3DB-778C-B66F-18DC-300D87EEF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96D0F-06E3-4905-97B8-A3309E78631C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14E890-825B-57B3-4518-85BDFFCCE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CB4CB-A283-2316-F64F-77955337A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56914-1E40-4855-9E1A-7B6388B97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83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A7AA4-00BD-7F8A-8E8D-2357C4803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6695C-F8FF-5322-89CB-BFD85871C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9B7C75-C166-AF24-3E2F-EDDEF4DBC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3C8728-900E-50ED-0D09-3C582F8B8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96D0F-06E3-4905-97B8-A3309E78631C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62674F-8884-62CB-D5DC-3B43AC4BE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B3774C-0047-BE1E-B0E9-7D171184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56914-1E40-4855-9E1A-7B6388B97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178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0A613-4734-82C6-3C7B-DAEBEAD0E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5AF7F2-421D-A319-353D-60B739C3D1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0A58CB-39E3-A725-81B6-2F5740ACE8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943E16-4F4D-B22A-685B-E5DD144A7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96D0F-06E3-4905-97B8-A3309E78631C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C9393-0A31-84B4-ADE5-74CDAEB4C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8E7549-93D4-AF11-4198-0154A2B19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56914-1E40-4855-9E1A-7B6388B97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80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C3E41F-DAC9-3B7A-34A3-721001FC0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CCA2D5-5625-514A-8A09-AC812ECB1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96826-D377-8703-582A-E5F60EE8D8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96D0F-06E3-4905-97B8-A3309E78631C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30DD7-BEA2-7560-D8C2-7C8F959497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51273-395E-7212-F152-5B25BF29AE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56914-1E40-4855-9E1A-7B6388B97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019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9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280.png"/><Relationship Id="rId4" Type="http://schemas.openxmlformats.org/officeDocument/2006/relationships/customXml" Target="../ink/ink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D765E-466E-6C1F-1C00-128725D291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/>
          <a:lstStyle/>
          <a:p>
            <a:r>
              <a:rPr lang="en-IN" sz="6000" b="1" i="1" dirty="0">
                <a:solidFill>
                  <a:srgbClr val="00000A"/>
                </a:solidFill>
                <a:effectLst/>
                <a:latin typeface="Calibri" panose="020F0502020204030204" pitchFamily="34" charset="0"/>
                <a:ea typeface="Droid Sans"/>
              </a:rPr>
              <a:t>Basic Concepts in Number Theory and Finite Fields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9F5A33-7446-220D-B816-FF44EA70BF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>
                <a:solidFill>
                  <a:srgbClr val="00000A"/>
                </a:solidFill>
                <a:effectLst/>
                <a:latin typeface="Calibri" panose="020F0502020204030204" pitchFamily="34" charset="0"/>
                <a:ea typeface="Droid Sans"/>
              </a:rPr>
              <a:t>Divisibility and the Division Algorithm</a:t>
            </a:r>
          </a:p>
          <a:p>
            <a:r>
              <a:rPr lang="en-IN" dirty="0">
                <a:solidFill>
                  <a:srgbClr val="00000A"/>
                </a:solidFill>
                <a:effectLst/>
                <a:latin typeface="Calibri" panose="020F0502020204030204" pitchFamily="34" charset="0"/>
                <a:ea typeface="Droid Sans"/>
              </a:rPr>
              <a:t>The Euclidean Algorithm</a:t>
            </a:r>
          </a:p>
          <a:p>
            <a:r>
              <a:rPr lang="en-IN" dirty="0">
                <a:solidFill>
                  <a:srgbClr val="00000A"/>
                </a:solidFill>
                <a:effectLst/>
                <a:latin typeface="Calibri" panose="020F0502020204030204" pitchFamily="34" charset="0"/>
                <a:ea typeface="Droid Sans"/>
              </a:rPr>
              <a:t>Groups, Rings, and Fields</a:t>
            </a:r>
          </a:p>
          <a:p>
            <a:r>
              <a:rPr lang="en-IN" dirty="0">
                <a:solidFill>
                  <a:srgbClr val="00000A"/>
                </a:solidFill>
                <a:effectLst/>
                <a:latin typeface="Calibri" panose="020F0502020204030204" pitchFamily="34" charset="0"/>
                <a:ea typeface="Droid Sans"/>
              </a:rPr>
              <a:t>Finite Fields of the Form GF(p)</a:t>
            </a:r>
          </a:p>
          <a:p>
            <a:r>
              <a:rPr lang="en-IN" dirty="0">
                <a:solidFill>
                  <a:srgbClr val="00000A"/>
                </a:solidFill>
                <a:effectLst/>
                <a:latin typeface="Calibri" panose="020F0502020204030204" pitchFamily="34" charset="0"/>
                <a:ea typeface="Droid Sans"/>
              </a:rPr>
              <a:t>Polynomial Arithmetic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112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1FCEF-8311-1B63-2077-D702580F4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MODULAR ARITHMETIC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20508-913E-5889-D1C3-82721D147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03913"/>
          </a:xfrm>
        </p:spPr>
        <p:txBody>
          <a:bodyPr/>
          <a:lstStyle/>
          <a:p>
            <a:r>
              <a:rPr lang="en-US" sz="2400" dirty="0"/>
              <a:t>If a is an integer and n is a positive integer, we define a mod n to be the remainder when a is divided by n. The integer n is called the modulus.</a:t>
            </a:r>
          </a:p>
          <a:p>
            <a:r>
              <a:rPr lang="en-US" sz="2400" dirty="0"/>
              <a:t>Two integers a and b are said to be congruent modulo n, if (a mod n) = (b mod n). This is written as a ≡ b (mod n)</a:t>
            </a:r>
          </a:p>
          <a:p>
            <a:r>
              <a:rPr lang="en-US" sz="2400" dirty="0"/>
              <a:t>if a ≡ 0 (mod n), then </a:t>
            </a:r>
            <a:r>
              <a:rPr lang="en-US" sz="2400" dirty="0" err="1"/>
              <a:t>n|a</a:t>
            </a:r>
            <a:endParaRPr lang="en-US" sz="24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87D090-6083-D0F3-EDD5-02448DE18F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92"/>
          <a:stretch/>
        </p:blipFill>
        <p:spPr>
          <a:xfrm>
            <a:off x="838200" y="3964476"/>
            <a:ext cx="5257800" cy="17781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E09A02-00BB-9C82-99F4-1B8091CDF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785" y="3964476"/>
            <a:ext cx="5187459" cy="177813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66DDF0-B2FE-7B96-1DC0-9DEF2B3F7CDD}"/>
              </a:ext>
            </a:extLst>
          </p:cNvPr>
          <p:cNvCxnSpPr>
            <a:cxnSpLocks/>
          </p:cNvCxnSpPr>
          <p:nvPr/>
        </p:nvCxnSpPr>
        <p:spPr>
          <a:xfrm>
            <a:off x="6095997" y="3894487"/>
            <a:ext cx="3" cy="19143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799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5E85D-91A3-39EA-02B0-11F4E11B1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i="0" dirty="0">
                <a:solidFill>
                  <a:srgbClr val="000000"/>
                </a:solidFill>
                <a:effectLst/>
              </a:rPr>
              <a:t>Properties of Modular Arithmetic for Integers in </a:t>
            </a:r>
            <a:r>
              <a:rPr lang="en-US" sz="3600" b="1" i="1" dirty="0">
                <a:solidFill>
                  <a:srgbClr val="000000"/>
                </a:solidFill>
                <a:effectLst/>
              </a:rPr>
              <a:t>Zn</a:t>
            </a:r>
            <a:endParaRPr lang="en-US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6D2A0-F4F0-7409-96BE-A3AFDE679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73883"/>
          </a:xfrm>
        </p:spPr>
        <p:txBody>
          <a:bodyPr/>
          <a:lstStyle/>
          <a:p>
            <a:r>
              <a:rPr lang="en-US" dirty="0"/>
              <a:t>Define the set Zn as the set of nonnegative integers less than n:</a:t>
            </a:r>
          </a:p>
          <a:p>
            <a:pPr marL="0" indent="0" algn="ctr">
              <a:buNone/>
            </a:pPr>
            <a:r>
              <a:rPr lang="en-US" dirty="0"/>
              <a:t>Zn = {0, 1, c, (n - 1)}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75B578-E1EC-B142-4B57-FD41F48D0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3120414"/>
            <a:ext cx="10515600" cy="345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138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5846-17BA-7BFE-A35D-6B3394A59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i="0" dirty="0">
                <a:solidFill>
                  <a:srgbClr val="000000"/>
                </a:solidFill>
                <a:effectLst/>
              </a:rPr>
              <a:t>Euclidean Algorithm Method 2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CF8908-2606-7315-D83F-1FC210B89D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0585" y="2826356"/>
            <a:ext cx="7565292" cy="377764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CBDD4C-E8AD-526E-63AC-1AD358B88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553" y="1690688"/>
            <a:ext cx="9151815" cy="113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6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C289B-1973-8B2B-6EB0-9AD5CDEEA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The Extended Euclidean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72436-D1E5-8ADB-A461-0AA9F190C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9572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For given integers a and b, the extended Euclidean algorithm not only calculate the greatest common divisor d but also two additional integers x and y that satisfy the following equation: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95F6C7-3BB4-204E-5C8A-70CE106DD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123" y="2936509"/>
            <a:ext cx="6465169" cy="3303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DC6A3D-DFEF-3E00-C4D8-72A88ABD5CCF}"/>
                  </a:ext>
                </a:extLst>
              </p:cNvPr>
              <p:cNvSpPr txBox="1"/>
              <p:nvPr/>
            </p:nvSpPr>
            <p:spPr>
              <a:xfrm>
                <a:off x="838200" y="3512012"/>
                <a:ext cx="10515599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It should be clear that x and y will have opposite signs.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Now let us show how to extend the Euclidean algorithm to determine (x, y, d) given a and b.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We again go through the sequence of divisions indicated in Equation (4.3), and we assume that at each step </a:t>
                </a:r>
                <a:r>
                  <a:rPr lang="en-US" sz="2400" dirty="0" err="1"/>
                  <a:t>i</a:t>
                </a:r>
                <a:r>
                  <a:rPr lang="en-US" sz="2400" dirty="0"/>
                  <a:t> we can find integers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that satisfy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= </a:t>
                </a:r>
                <a:r>
                  <a:rPr lang="en-US" sz="2400" dirty="0" err="1"/>
                  <a:t>a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+ </a:t>
                </a:r>
                <a:r>
                  <a:rPr lang="en-US" sz="2400" dirty="0" err="1"/>
                  <a:t>b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DC6A3D-DFEF-3E00-C4D8-72A88ABD5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512012"/>
                <a:ext cx="10515599" cy="2308324"/>
              </a:xfrm>
              <a:prstGeom prst="rect">
                <a:avLst/>
              </a:prstGeom>
              <a:blipFill>
                <a:blip r:embed="rId3"/>
                <a:stretch>
                  <a:fillRect l="-812" t="-2111" b="-5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4546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97D62-D2F6-E41B-C8F5-CFBE1BE07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The Extended Euclidean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C6348-05FA-A6A1-E877-5E8D12B79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9575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Now we end up with the following sequence: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ADBEBA-27EB-E33F-22D7-28DD02359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523" y="2387570"/>
            <a:ext cx="9026769" cy="410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F5B52-FB78-095D-1F9A-125C70ACD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Summarize Extended Euclidean Algorithm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D5392F-5545-9084-B22A-8BEFE6FC54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2216" y="1690688"/>
            <a:ext cx="10431584" cy="5085250"/>
          </a:xfrm>
        </p:spPr>
      </p:pic>
    </p:spTree>
    <p:extLst>
      <p:ext uri="{BB962C8B-B14F-4D97-AF65-F5344CB8AC3E}">
        <p14:creationId xmlns:p14="http://schemas.microsoft.com/office/powerpoint/2010/main" val="1958798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5AE6C-B27A-10F9-F720-1B4AEE383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Finding the Multiplicative Inverse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A4289-91FD-4292-C147-D949E6E2A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If a and b are relatively prime, then b has a multiplicative inverse modulo a.</a:t>
            </a:r>
          </a:p>
          <a:p>
            <a:r>
              <a:rPr lang="en-US" sz="2400" dirty="0"/>
              <a:t>That is, if </a:t>
            </a:r>
            <a:r>
              <a:rPr lang="en-US" sz="2400" dirty="0" err="1"/>
              <a:t>gcd</a:t>
            </a:r>
            <a:r>
              <a:rPr lang="en-US" sz="2400" dirty="0"/>
              <a:t>(a, b) = 1, then b has a multiplicative inverse modulo a. </a:t>
            </a:r>
          </a:p>
          <a:p>
            <a:r>
              <a:rPr lang="en-US" sz="2400" dirty="0"/>
              <a:t>We know that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D8B335-5DFA-4B86-6FA1-DC14DA1BE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123" y="3124078"/>
            <a:ext cx="6465169" cy="3303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B83F92-0791-6D56-3533-958B9FE5FC5D}"/>
              </a:ext>
            </a:extLst>
          </p:cNvPr>
          <p:cNvSpPr txBox="1"/>
          <p:nvPr/>
        </p:nvSpPr>
        <p:spPr>
          <a:xfrm>
            <a:off x="838200" y="3710977"/>
            <a:ext cx="105155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Now, if </a:t>
            </a:r>
            <a:r>
              <a:rPr lang="en-US" sz="2400" dirty="0" err="1"/>
              <a:t>gcd</a:t>
            </a:r>
            <a:r>
              <a:rPr lang="en-US" sz="2400" dirty="0"/>
              <a:t>(a, b) = 1, then we have ax + by = 1.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Using the basic equalities of modular arithmetic, we can say</a:t>
            </a:r>
          </a:p>
          <a:p>
            <a:pPr algn="ctr"/>
            <a:r>
              <a:rPr lang="en-US" sz="2400" dirty="0"/>
              <a:t>[(ax mod a) + (by mod a)] mod a = 1 mod a</a:t>
            </a:r>
          </a:p>
          <a:p>
            <a:pPr algn="ctr"/>
            <a:r>
              <a:rPr lang="en-US" sz="2400" dirty="0"/>
              <a:t>0 + (by mod a) = 1</a:t>
            </a:r>
          </a:p>
        </p:txBody>
      </p:sp>
    </p:spTree>
    <p:extLst>
      <p:ext uri="{BB962C8B-B14F-4D97-AF65-F5344CB8AC3E}">
        <p14:creationId xmlns:p14="http://schemas.microsoft.com/office/powerpoint/2010/main" val="2938533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E82DDF1-2F9A-E874-9BAF-67D3C68EF76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b="1" dirty="0"/>
                  <a:t>Finding the Multiplicative Inverse (Example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𝟏𝟏</m:t>
                        </m:r>
                      </m:e>
                      <m:sup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sz="3600" b="1" dirty="0"/>
                  <a:t>mod 26)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E82DDF1-2F9A-E874-9BAF-67D3C68EF7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97" t="-922" b="-8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3E04E171-8ED6-433C-7896-8E0DD1BEAAF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87305465"/>
                  </p:ext>
                </p:extLst>
              </p:nvPr>
            </p:nvGraphicFramePr>
            <p:xfrm>
              <a:off x="838200" y="3279287"/>
              <a:ext cx="10515596" cy="3027726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502228">
                      <a:extLst>
                        <a:ext uri="{9D8B030D-6E8A-4147-A177-3AD203B41FA5}">
                          <a16:colId xmlns:a16="http://schemas.microsoft.com/office/drawing/2014/main" val="3338782588"/>
                        </a:ext>
                      </a:extLst>
                    </a:gridCol>
                    <a:gridCol w="1502228">
                      <a:extLst>
                        <a:ext uri="{9D8B030D-6E8A-4147-A177-3AD203B41FA5}">
                          <a16:colId xmlns:a16="http://schemas.microsoft.com/office/drawing/2014/main" val="3278272544"/>
                        </a:ext>
                      </a:extLst>
                    </a:gridCol>
                    <a:gridCol w="1502228">
                      <a:extLst>
                        <a:ext uri="{9D8B030D-6E8A-4147-A177-3AD203B41FA5}">
                          <a16:colId xmlns:a16="http://schemas.microsoft.com/office/drawing/2014/main" val="357718839"/>
                        </a:ext>
                      </a:extLst>
                    </a:gridCol>
                    <a:gridCol w="1502228">
                      <a:extLst>
                        <a:ext uri="{9D8B030D-6E8A-4147-A177-3AD203B41FA5}">
                          <a16:colId xmlns:a16="http://schemas.microsoft.com/office/drawing/2014/main" val="536107972"/>
                        </a:ext>
                      </a:extLst>
                    </a:gridCol>
                    <a:gridCol w="1502228">
                      <a:extLst>
                        <a:ext uri="{9D8B030D-6E8A-4147-A177-3AD203B41FA5}">
                          <a16:colId xmlns:a16="http://schemas.microsoft.com/office/drawing/2014/main" val="744428749"/>
                        </a:ext>
                      </a:extLst>
                    </a:gridCol>
                    <a:gridCol w="1502228">
                      <a:extLst>
                        <a:ext uri="{9D8B030D-6E8A-4147-A177-3AD203B41FA5}">
                          <a16:colId xmlns:a16="http://schemas.microsoft.com/office/drawing/2014/main" val="965319856"/>
                        </a:ext>
                      </a:extLst>
                    </a:gridCol>
                    <a:gridCol w="1502228">
                      <a:extLst>
                        <a:ext uri="{9D8B030D-6E8A-4147-A177-3AD203B41FA5}">
                          <a16:colId xmlns:a16="http://schemas.microsoft.com/office/drawing/2014/main" val="1000284662"/>
                        </a:ext>
                      </a:extLst>
                    </a:gridCol>
                  </a:tblGrid>
                  <a:tr h="59889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400" b="1" i="1" dirty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US" sz="2400" b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400" b="1" i="1" dirty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US" sz="2400" b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dirty="0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400" b="1" i="1" dirty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4459676"/>
                      </a:ext>
                    </a:extLst>
                  </a:tr>
                  <a:tr h="4857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1601137"/>
                      </a:ext>
                    </a:extLst>
                  </a:tr>
                  <a:tr h="4857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1679154"/>
                      </a:ext>
                    </a:extLst>
                  </a:tr>
                  <a:tr h="4857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5015815"/>
                      </a:ext>
                    </a:extLst>
                  </a:tr>
                  <a:tr h="4857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406406"/>
                      </a:ext>
                    </a:extLst>
                  </a:tr>
                  <a:tr h="4857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2411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3E04E171-8ED6-433C-7896-8E0DD1BEAAF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87305465"/>
                  </p:ext>
                </p:extLst>
              </p:nvPr>
            </p:nvGraphicFramePr>
            <p:xfrm>
              <a:off x="838200" y="3279287"/>
              <a:ext cx="10515596" cy="3027726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502228">
                      <a:extLst>
                        <a:ext uri="{9D8B030D-6E8A-4147-A177-3AD203B41FA5}">
                          <a16:colId xmlns:a16="http://schemas.microsoft.com/office/drawing/2014/main" val="3338782588"/>
                        </a:ext>
                      </a:extLst>
                    </a:gridCol>
                    <a:gridCol w="1502228">
                      <a:extLst>
                        <a:ext uri="{9D8B030D-6E8A-4147-A177-3AD203B41FA5}">
                          <a16:colId xmlns:a16="http://schemas.microsoft.com/office/drawing/2014/main" val="3278272544"/>
                        </a:ext>
                      </a:extLst>
                    </a:gridCol>
                    <a:gridCol w="1502228">
                      <a:extLst>
                        <a:ext uri="{9D8B030D-6E8A-4147-A177-3AD203B41FA5}">
                          <a16:colId xmlns:a16="http://schemas.microsoft.com/office/drawing/2014/main" val="357718839"/>
                        </a:ext>
                      </a:extLst>
                    </a:gridCol>
                    <a:gridCol w="1502228">
                      <a:extLst>
                        <a:ext uri="{9D8B030D-6E8A-4147-A177-3AD203B41FA5}">
                          <a16:colId xmlns:a16="http://schemas.microsoft.com/office/drawing/2014/main" val="536107972"/>
                        </a:ext>
                      </a:extLst>
                    </a:gridCol>
                    <a:gridCol w="1502228">
                      <a:extLst>
                        <a:ext uri="{9D8B030D-6E8A-4147-A177-3AD203B41FA5}">
                          <a16:colId xmlns:a16="http://schemas.microsoft.com/office/drawing/2014/main" val="744428749"/>
                        </a:ext>
                      </a:extLst>
                    </a:gridCol>
                    <a:gridCol w="1502228">
                      <a:extLst>
                        <a:ext uri="{9D8B030D-6E8A-4147-A177-3AD203B41FA5}">
                          <a16:colId xmlns:a16="http://schemas.microsoft.com/office/drawing/2014/main" val="965319856"/>
                        </a:ext>
                      </a:extLst>
                    </a:gridCol>
                    <a:gridCol w="1502228">
                      <a:extLst>
                        <a:ext uri="{9D8B030D-6E8A-4147-A177-3AD203B41FA5}">
                          <a16:colId xmlns:a16="http://schemas.microsoft.com/office/drawing/2014/main" val="1000284662"/>
                        </a:ext>
                      </a:extLst>
                    </a:gridCol>
                  </a:tblGrid>
                  <a:tr h="59889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9595" t="-7071" r="-200405" b="-4050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1626" t="-7071" r="-101220" b="-4050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99190" t="-7071" r="-810" b="-4050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4459676"/>
                      </a:ext>
                    </a:extLst>
                  </a:tr>
                  <a:tr h="4857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1601137"/>
                      </a:ext>
                    </a:extLst>
                  </a:tr>
                  <a:tr h="4857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1679154"/>
                      </a:ext>
                    </a:extLst>
                  </a:tr>
                  <a:tr h="4857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5015815"/>
                      </a:ext>
                    </a:extLst>
                  </a:tr>
                  <a:tr h="4857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406406"/>
                      </a:ext>
                    </a:extLst>
                  </a:tr>
                  <a:tr h="4857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724114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E18A45-8EA6-3B93-1D00-FF2CCA24F46C}"/>
                  </a:ext>
                </a:extLst>
              </p:cNvPr>
              <p:cNvSpPr txBox="1"/>
              <p:nvPr/>
            </p:nvSpPr>
            <p:spPr>
              <a:xfrm>
                <a:off x="838196" y="2024185"/>
                <a:ext cx="105156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Step 1 : </a:t>
                </a:r>
                <a:r>
                  <a:rPr lang="en-US" sz="2400" dirty="0" err="1"/>
                  <a:t>gcd</a:t>
                </a:r>
                <a:r>
                  <a:rPr lang="en-US" sz="2400" dirty="0"/>
                  <a:t>(26,11) = 1 </a:t>
                </a:r>
                <a:r>
                  <a:rPr lang="en-US" sz="2400" dirty="0">
                    <a:highlight>
                      <a:srgbClr val="00FF00"/>
                    </a:highlight>
                  </a:rPr>
                  <a:t>satisfied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Step 2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Step 3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=0,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0 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E18A45-8EA6-3B93-1D00-FF2CCA24F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6" y="2024185"/>
                <a:ext cx="10515600" cy="1200329"/>
              </a:xfrm>
              <a:prstGeom prst="rect">
                <a:avLst/>
              </a:prstGeom>
              <a:blipFill>
                <a:blip r:embed="rId4"/>
                <a:stretch>
                  <a:fillRect l="-754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3A680F6-BE85-124C-8EFF-A562838DABA4}"/>
              </a:ext>
            </a:extLst>
          </p:cNvPr>
          <p:cNvCxnSpPr/>
          <p:nvPr/>
        </p:nvCxnSpPr>
        <p:spPr>
          <a:xfrm flipH="1">
            <a:off x="3423137" y="4149967"/>
            <a:ext cx="898769" cy="3296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43DB264-A16C-75CC-9FBD-CC1E4B0BBFC7}"/>
              </a:ext>
            </a:extLst>
          </p:cNvPr>
          <p:cNvCxnSpPr/>
          <p:nvPr/>
        </p:nvCxnSpPr>
        <p:spPr>
          <a:xfrm flipH="1">
            <a:off x="4966678" y="4149968"/>
            <a:ext cx="898769" cy="3296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5741905-CCDB-E75A-6F73-8A857C7D3C08}"/>
              </a:ext>
            </a:extLst>
          </p:cNvPr>
          <p:cNvCxnSpPr/>
          <p:nvPr/>
        </p:nvCxnSpPr>
        <p:spPr>
          <a:xfrm flipH="1">
            <a:off x="3423139" y="4628326"/>
            <a:ext cx="898769" cy="3296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891516-8687-7B45-D235-04A1C4144513}"/>
              </a:ext>
            </a:extLst>
          </p:cNvPr>
          <p:cNvCxnSpPr/>
          <p:nvPr/>
        </p:nvCxnSpPr>
        <p:spPr>
          <a:xfrm flipH="1">
            <a:off x="4966677" y="4628325"/>
            <a:ext cx="898769" cy="3296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293EF3-EB41-4E75-4287-D576D3DCB05F}"/>
              </a:ext>
            </a:extLst>
          </p:cNvPr>
          <p:cNvCxnSpPr/>
          <p:nvPr/>
        </p:nvCxnSpPr>
        <p:spPr>
          <a:xfrm flipH="1">
            <a:off x="3423138" y="5106683"/>
            <a:ext cx="898769" cy="3296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D72ED9-611E-9906-38EC-E3965D97AC4E}"/>
              </a:ext>
            </a:extLst>
          </p:cNvPr>
          <p:cNvCxnSpPr/>
          <p:nvPr/>
        </p:nvCxnSpPr>
        <p:spPr>
          <a:xfrm flipH="1">
            <a:off x="4966676" y="5106682"/>
            <a:ext cx="898769" cy="3296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789D39-929A-EF5A-50D5-6EEE9E8E2FA0}"/>
              </a:ext>
            </a:extLst>
          </p:cNvPr>
          <p:cNvCxnSpPr/>
          <p:nvPr/>
        </p:nvCxnSpPr>
        <p:spPr>
          <a:xfrm flipH="1">
            <a:off x="3423138" y="5585038"/>
            <a:ext cx="898769" cy="3296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47292B1-27A0-82BB-75AE-88EFAA2C6A51}"/>
              </a:ext>
            </a:extLst>
          </p:cNvPr>
          <p:cNvCxnSpPr/>
          <p:nvPr/>
        </p:nvCxnSpPr>
        <p:spPr>
          <a:xfrm flipH="1">
            <a:off x="4980352" y="5585039"/>
            <a:ext cx="898769" cy="3296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C4F71B-60A7-39B8-EF93-73144C16C977}"/>
              </a:ext>
            </a:extLst>
          </p:cNvPr>
          <p:cNvCxnSpPr/>
          <p:nvPr/>
        </p:nvCxnSpPr>
        <p:spPr>
          <a:xfrm flipH="1">
            <a:off x="7936520" y="4146061"/>
            <a:ext cx="898769" cy="3296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56CC1D3-F565-4CE1-61A6-1B15CE7139E1}"/>
              </a:ext>
            </a:extLst>
          </p:cNvPr>
          <p:cNvCxnSpPr/>
          <p:nvPr/>
        </p:nvCxnSpPr>
        <p:spPr>
          <a:xfrm flipH="1">
            <a:off x="9480061" y="4146062"/>
            <a:ext cx="898769" cy="3296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83A4910-B566-BAA1-9918-2B9F7A908C71}"/>
              </a:ext>
            </a:extLst>
          </p:cNvPr>
          <p:cNvCxnSpPr/>
          <p:nvPr/>
        </p:nvCxnSpPr>
        <p:spPr>
          <a:xfrm flipH="1">
            <a:off x="7936522" y="4624420"/>
            <a:ext cx="898769" cy="3296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43930A6-1120-4FEC-BA0B-AF157219DAE3}"/>
              </a:ext>
            </a:extLst>
          </p:cNvPr>
          <p:cNvCxnSpPr/>
          <p:nvPr/>
        </p:nvCxnSpPr>
        <p:spPr>
          <a:xfrm flipH="1">
            <a:off x="9480060" y="4624419"/>
            <a:ext cx="898769" cy="3296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11B3370-B65E-4137-F197-906E3C496201}"/>
              </a:ext>
            </a:extLst>
          </p:cNvPr>
          <p:cNvCxnSpPr/>
          <p:nvPr/>
        </p:nvCxnSpPr>
        <p:spPr>
          <a:xfrm flipH="1">
            <a:off x="7936521" y="5102777"/>
            <a:ext cx="898769" cy="3296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B89D965-A1BD-70B4-507A-97C501139390}"/>
              </a:ext>
            </a:extLst>
          </p:cNvPr>
          <p:cNvCxnSpPr/>
          <p:nvPr/>
        </p:nvCxnSpPr>
        <p:spPr>
          <a:xfrm flipH="1">
            <a:off x="9480059" y="5102776"/>
            <a:ext cx="898769" cy="3296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A3C82C9-7EDA-2DF6-2606-C8556E05A972}"/>
              </a:ext>
            </a:extLst>
          </p:cNvPr>
          <p:cNvCxnSpPr/>
          <p:nvPr/>
        </p:nvCxnSpPr>
        <p:spPr>
          <a:xfrm flipH="1">
            <a:off x="7936521" y="5581132"/>
            <a:ext cx="898769" cy="3296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98A2A50-4E3E-3C06-E074-68AAFDA7B74E}"/>
              </a:ext>
            </a:extLst>
          </p:cNvPr>
          <p:cNvCxnSpPr/>
          <p:nvPr/>
        </p:nvCxnSpPr>
        <p:spPr>
          <a:xfrm flipH="1">
            <a:off x="9493735" y="5581133"/>
            <a:ext cx="898769" cy="3296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152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6D3D9-4D2B-F1AC-CF8B-FF32C1084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0BA48-DC54-EC0B-D870-32DF79C3C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04803"/>
          </a:xfrm>
        </p:spPr>
        <p:txBody>
          <a:bodyPr>
            <a:normAutofit/>
          </a:bodyPr>
          <a:lstStyle/>
          <a:p>
            <a:r>
              <a:rPr lang="en-US" sz="2400" dirty="0"/>
              <a:t>Groups, rings, and fields are the fundamental elements of a branch of mathematics known as abstract algebra, or modern algebra.</a:t>
            </a:r>
          </a:p>
          <a:p>
            <a:r>
              <a:rPr lang="en-US" sz="2400" dirty="0"/>
              <a:t>A group G, sometimes denoted by {G,  }, is a set of elements with a binary operation denoted by    that associates to each ordered pair (a, b) of elements in G an element (a   b) in G, such that the following axioms are obeyed :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476FF8-0255-C753-3C09-3023E01B1029}"/>
              </a:ext>
            </a:extLst>
          </p:cNvPr>
          <p:cNvSpPr/>
          <p:nvPr/>
        </p:nvSpPr>
        <p:spPr>
          <a:xfrm>
            <a:off x="5834361" y="2791753"/>
            <a:ext cx="60687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DE251B-AF78-7F54-D7C1-3391A8064692}"/>
              </a:ext>
            </a:extLst>
          </p:cNvPr>
          <p:cNvSpPr/>
          <p:nvPr/>
        </p:nvSpPr>
        <p:spPr>
          <a:xfrm>
            <a:off x="3955669" y="3130269"/>
            <a:ext cx="60687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A1B868F-FAD9-E2CE-08B3-33AF056CE9CF}"/>
              </a:ext>
            </a:extLst>
          </p:cNvPr>
          <p:cNvSpPr/>
          <p:nvPr/>
        </p:nvSpPr>
        <p:spPr>
          <a:xfrm>
            <a:off x="3203113" y="3478225"/>
            <a:ext cx="60687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8AF6F9-6E78-B9B4-C487-9646B998B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714" y="3887081"/>
            <a:ext cx="8957882" cy="8465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4EE056-F3A3-921B-6245-E2676EFC3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621" y="4875376"/>
            <a:ext cx="8957881" cy="155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686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7C9B8-B3DE-850A-A41E-256567A59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9F8B5-27D5-617D-F0B4-8FE8CB7B0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68428"/>
          </a:xfrm>
        </p:spPr>
        <p:txBody>
          <a:bodyPr>
            <a:normAutofit/>
          </a:bodyPr>
          <a:lstStyle/>
          <a:p>
            <a:r>
              <a:rPr lang="en-US" sz="2400" dirty="0"/>
              <a:t>If a group has a finite number of elements, it is referred to as a finite group, and the order of the group is equal to the number of elements in the group. Otherwise, the group is an infinite group.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D07715-4813-13D1-112B-14EA91B0A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171822"/>
            <a:ext cx="10515599" cy="833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CBA23F-CE88-E263-886C-CF87C023E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4183326"/>
            <a:ext cx="10515600" cy="202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50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88037-A794-B85D-6136-8B2E4E409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rgbClr val="00000A"/>
                </a:solidFill>
                <a:effectLst/>
                <a:uLnTx/>
                <a:uFillTx/>
                <a:ea typeface="Droid Sans"/>
                <a:cs typeface="+mn-cs"/>
              </a:rPr>
              <a:t>Divisibility</a:t>
            </a:r>
            <a:endParaRPr lang="en-US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B1038-C453-FEC9-F29D-3A3579309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say that a nonzero </a:t>
            </a:r>
            <a:r>
              <a:rPr lang="en-US" b="1" i="1" dirty="0"/>
              <a:t>b</a:t>
            </a:r>
            <a:r>
              <a:rPr lang="en-US" b="1" dirty="0"/>
              <a:t> divides </a:t>
            </a:r>
            <a:r>
              <a:rPr lang="en-US" b="1" i="1" dirty="0"/>
              <a:t>a</a:t>
            </a:r>
            <a:r>
              <a:rPr lang="en-US" b="1" dirty="0"/>
              <a:t> </a:t>
            </a:r>
            <a:r>
              <a:rPr lang="en-US" dirty="0"/>
              <a:t>if </a:t>
            </a:r>
            <a:r>
              <a:rPr lang="en-US" b="1" i="1" dirty="0"/>
              <a:t>a = mb </a:t>
            </a:r>
            <a:r>
              <a:rPr lang="en-US" dirty="0"/>
              <a:t>for some m, where </a:t>
            </a:r>
            <a:r>
              <a:rPr lang="en-US" i="1" dirty="0"/>
              <a:t>a, b, </a:t>
            </a:r>
            <a:r>
              <a:rPr lang="en-US" dirty="0"/>
              <a:t>and</a:t>
            </a:r>
            <a:r>
              <a:rPr lang="en-US" i="1" dirty="0"/>
              <a:t> m</a:t>
            </a:r>
            <a:r>
              <a:rPr lang="en-US" dirty="0"/>
              <a:t> are integers. That is, </a:t>
            </a:r>
            <a:r>
              <a:rPr lang="en-US" i="1" dirty="0"/>
              <a:t>b</a:t>
            </a:r>
            <a:r>
              <a:rPr lang="en-US" dirty="0"/>
              <a:t> divides </a:t>
            </a:r>
            <a:r>
              <a:rPr lang="en-US" i="1" dirty="0"/>
              <a:t>a</a:t>
            </a:r>
            <a:r>
              <a:rPr lang="en-US" dirty="0"/>
              <a:t> if there is no remainder on division. </a:t>
            </a:r>
          </a:p>
          <a:p>
            <a:r>
              <a:rPr lang="en-US" dirty="0"/>
              <a:t>The notation </a:t>
            </a:r>
            <a:r>
              <a:rPr lang="en-US" i="1" dirty="0" err="1"/>
              <a:t>b|a</a:t>
            </a:r>
            <a:r>
              <a:rPr lang="en-US" dirty="0"/>
              <a:t> is commonly used to mean </a:t>
            </a:r>
            <a:r>
              <a:rPr lang="en-US" b="1" i="1" dirty="0"/>
              <a:t>b</a:t>
            </a:r>
            <a:r>
              <a:rPr lang="en-US" b="1" dirty="0"/>
              <a:t> divides </a:t>
            </a:r>
            <a:r>
              <a:rPr lang="en-US" b="1" i="1" dirty="0"/>
              <a:t>a</a:t>
            </a:r>
            <a:r>
              <a:rPr lang="en-US" dirty="0"/>
              <a:t> (or </a:t>
            </a:r>
            <a:r>
              <a:rPr lang="en-US" i="1" dirty="0"/>
              <a:t>b</a:t>
            </a:r>
            <a:r>
              <a:rPr lang="en-US" dirty="0"/>
              <a:t> is a divisor of </a:t>
            </a:r>
            <a:r>
              <a:rPr lang="en-US" i="1" dirty="0"/>
              <a:t>a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85440E-4A79-C0ED-7876-C7E4F8719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4001294"/>
            <a:ext cx="10256520" cy="210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31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3D6C3-B1FA-119F-F3FA-BF6B7CF29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835B1-B0A3-5DD7-52CD-319CCB947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6079"/>
          </a:xfrm>
        </p:spPr>
        <p:txBody>
          <a:bodyPr>
            <a:normAutofit/>
          </a:bodyPr>
          <a:lstStyle/>
          <a:p>
            <a:r>
              <a:rPr lang="en-US" sz="2400" dirty="0"/>
              <a:t>Let us define a set G = &lt; {a, b, c, d}, •&gt; and the operation as shown </a:t>
            </a:r>
          </a:p>
        </p:txBody>
      </p:sp>
      <p:pic>
        <p:nvPicPr>
          <p:cNvPr id="4" name="Picture 20">
            <a:extLst>
              <a:ext uri="{FF2B5EF4-FFF2-40B4-BE49-F238E27FC236}">
                <a16:creationId xmlns:a16="http://schemas.microsoft.com/office/drawing/2014/main" id="{52811093-2C8E-A29B-7744-5CE84924F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469" y="2314334"/>
            <a:ext cx="3711057" cy="1686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D7084C-13E8-C093-5F64-A6994705D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125843"/>
            <a:ext cx="10515599" cy="247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61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3B502-DB2E-D9F3-4E0E-AA2662D43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Groups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71C81B-53F1-F7C9-324B-367944061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DCDCDE"/>
              </a:clrFrom>
              <a:clrTo>
                <a:srgbClr val="DCDCD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690688"/>
            <a:ext cx="10515600" cy="466156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900F42A-0EED-B1C3-A5EE-FB88DEB4461C}"/>
                  </a:ext>
                </a:extLst>
              </p14:cNvPr>
              <p14:cNvContentPartPr/>
              <p14:nvPr/>
            </p14:nvContentPartPr>
            <p14:xfrm>
              <a:off x="8286075" y="3527541"/>
              <a:ext cx="2612520" cy="73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900F42A-0EED-B1C3-A5EE-FB88DEB4461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32075" y="3419901"/>
                <a:ext cx="272016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A5C4CD0-B0D0-933C-8F14-0099F0BA2423}"/>
                  </a:ext>
                </a:extLst>
              </p14:cNvPr>
              <p14:cNvContentPartPr/>
              <p14:nvPr/>
            </p14:nvContentPartPr>
            <p14:xfrm>
              <a:off x="2831715" y="3769821"/>
              <a:ext cx="7153200" cy="114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A5C4CD0-B0D0-933C-8F14-0099F0BA242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77715" y="3661821"/>
                <a:ext cx="7260840" cy="33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0264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A7BB8-2B6A-3740-394F-0647AE063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Cyclic Group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6F6CF7-0471-973F-B8ED-7E40C501CC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757879"/>
              </a:xfrm>
            </p:spPr>
            <p:txBody>
              <a:bodyPr/>
              <a:lstStyle/>
              <a:p>
                <a:r>
                  <a:rPr lang="en-US" sz="2400" dirty="0"/>
                  <a:t>We define exponentiation within a group as a repeated application of the group operator, so that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sz="2400" dirty="0"/>
                  <a:t>We define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0 </m:t>
                        </m:r>
                      </m:sup>
                    </m:sSup>
                  </m:oMath>
                </a14:m>
                <a:r>
                  <a:rPr lang="en-US" sz="2400" dirty="0"/>
                  <a:t> = e as the identity element and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/>
                  <a:t>, where a′ is the inverse element of a within the group</a:t>
                </a:r>
              </a:p>
              <a:p>
                <a:r>
                  <a:rPr lang="en-US" sz="2400" dirty="0"/>
                  <a:t>A group G is cyclic if every element of G is a power of a fixed element a    G;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:</m:t>
                    </m:r>
                  </m:oMath>
                </a14:m>
                <a:r>
                  <a:rPr lang="en-US" sz="2400" dirty="0"/>
                  <a:t> k is an integer) </a:t>
                </a:r>
              </a:p>
              <a:p>
                <a:r>
                  <a:rPr lang="en-US" sz="2400" dirty="0"/>
                  <a:t>The element a is said to generate the group G or to be a generator of G. </a:t>
                </a:r>
              </a:p>
              <a:p>
                <a:r>
                  <a:rPr lang="en-US" sz="2400" dirty="0"/>
                  <a:t>A cyclic group is always abelian and may be finite or infinite.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6F6CF7-0471-973F-B8ED-7E40C501CC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757879"/>
              </a:xfrm>
              <a:blipFill>
                <a:blip r:embed="rId2"/>
                <a:stretch>
                  <a:fillRect l="-812" t="-2269" b="-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8C9C9CA-0FFF-C5E5-1170-1CCD89080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6338" y="4008251"/>
            <a:ext cx="201631" cy="248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D1EC33-965C-AD8E-0AC3-CA871EF05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588969"/>
            <a:ext cx="10515600" cy="107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03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C860A5-3875-4E32-29C2-C1D6906B4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727" y="182070"/>
            <a:ext cx="6534546" cy="21969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AC6375-00A9-DD50-6CC4-64037B8B1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644" y="2379058"/>
            <a:ext cx="9030711" cy="424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41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4330E-55AA-9A02-5B82-45D534EE1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E98FC-26DA-53DF-B875-39F5F96BE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514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A ring R, sometimes denoted by {R, +, *}, is a set of elements with two binary operations, called addition and multiplication, such that for all a, b, c in R the following axioms are obeyed.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2EFF1F-82DC-1B6B-868A-ADB7FDB57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747285"/>
            <a:ext cx="9144000" cy="23553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2B8AE5-2233-0476-4E6B-7D6C156DA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925" y="5002588"/>
            <a:ext cx="8974646" cy="105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37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F3611-84DD-08D3-AB8F-E8CAE24F2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Rings</a:t>
            </a:r>
            <a:endParaRPr 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FA930B-48D4-EC34-F6D5-6A9872E37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533214"/>
            <a:ext cx="10515599" cy="2444817"/>
          </a:xfrm>
        </p:spPr>
      </p:pic>
    </p:spTree>
    <p:extLst>
      <p:ext uri="{BB962C8B-B14F-4D97-AF65-F5344CB8AC3E}">
        <p14:creationId xmlns:p14="http://schemas.microsoft.com/office/powerpoint/2010/main" val="17174456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879E1-E54D-D3EB-7C74-B7C7E9569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91827-221C-DFCF-1C00-047D386FD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438"/>
            <a:ext cx="10515600" cy="1109108"/>
          </a:xfrm>
        </p:spPr>
        <p:txBody>
          <a:bodyPr/>
          <a:lstStyle/>
          <a:p>
            <a:r>
              <a:rPr lang="en-US" sz="2400" dirty="0"/>
              <a:t>A field F, sometimes denoted by {F, +, *}, is a set of elements with two binary operations, called addition and multiplication, such that for all a, b, c in F the following axioms are obeyed.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79487F-8F0E-1088-2851-B806036CF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77" y="2731535"/>
            <a:ext cx="9659815" cy="26141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57525D-9E28-9C87-CA78-DB381E6BA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077" y="5345725"/>
            <a:ext cx="9659815" cy="130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78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FA265-D98B-AFF6-F532-ADEE0AA0F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Properties of Groups, Rings, and Fields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67EC0A-B2C7-FEA8-3CD7-F150070C1D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2124" y="1690688"/>
            <a:ext cx="10681676" cy="5046174"/>
          </a:xfrm>
        </p:spPr>
      </p:pic>
    </p:spTree>
    <p:extLst>
      <p:ext uri="{BB962C8B-B14F-4D97-AF65-F5344CB8AC3E}">
        <p14:creationId xmlns:p14="http://schemas.microsoft.com/office/powerpoint/2010/main" val="1005972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F00CA-164A-BCCB-2253-BE1E41AB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965" y="414215"/>
            <a:ext cx="11604488" cy="6377352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400" dirty="0"/>
              <a:t>The main difference between groups and rings is that rings have two binary operations (usually called addition and multiplication) instead of just one binary operation.</a:t>
            </a:r>
          </a:p>
          <a:p>
            <a:pPr algn="just">
              <a:lnSpc>
                <a:spcPct val="100000"/>
              </a:lnSpc>
            </a:pPr>
            <a:r>
              <a:rPr lang="en-US" sz="2400" dirty="0"/>
              <a:t>If you forget about multiplication, then a ring becomes a group with respect to addition (the identity is 0 and inverses are negatives). This group is always commutative!</a:t>
            </a:r>
          </a:p>
          <a:p>
            <a:pPr algn="just">
              <a:lnSpc>
                <a:spcPct val="100000"/>
              </a:lnSpc>
            </a:pPr>
            <a:r>
              <a:rPr lang="en-US" sz="2400" dirty="0"/>
              <a:t>If you forget about addition, then a ring does not become a group with respect to multiplication. The binary operation of multiplication is associative and it does have an identity 1, but some elements like 0 do not have inverses. (This structure is called a monoid.)</a:t>
            </a:r>
          </a:p>
          <a:p>
            <a:pPr algn="just">
              <a:lnSpc>
                <a:spcPct val="100000"/>
              </a:lnSpc>
            </a:pPr>
            <a:r>
              <a:rPr lang="en-US" sz="2400" dirty="0"/>
              <a:t>A commutative ring is a field when all nonzero elements have multiplicative inverses. In this case, if you forget about addition and remove 0, the remaining elements do form a group under multiplication. This group is again commutative.</a:t>
            </a:r>
          </a:p>
          <a:p>
            <a:pPr algn="just">
              <a:lnSpc>
                <a:spcPct val="100000"/>
              </a:lnSpc>
            </a:pPr>
            <a:r>
              <a:rPr lang="en-US" sz="2400" dirty="0"/>
              <a:t>A division ring is a (not necessarily commutative) ring in which all nonzero elements have multiplicative inverses. Again, if you forget about addition and remove 0, the remaining elements do form a group under multiplication. This group is not necessarily commutative. An example of a division ring which is not a field are the quaternions.</a:t>
            </a:r>
          </a:p>
        </p:txBody>
      </p:sp>
    </p:spTree>
    <p:extLst>
      <p:ext uri="{BB962C8B-B14F-4D97-AF65-F5344CB8AC3E}">
        <p14:creationId xmlns:p14="http://schemas.microsoft.com/office/powerpoint/2010/main" val="2126622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420A0-5517-E2A0-1E06-39B8BEE9E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Types of Fields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914E02-A55A-BA18-7331-2A8E10783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690689"/>
            <a:ext cx="10515599" cy="4802186"/>
          </a:xfrm>
        </p:spPr>
      </p:pic>
    </p:spTree>
    <p:extLst>
      <p:ext uri="{BB962C8B-B14F-4D97-AF65-F5344CB8AC3E}">
        <p14:creationId xmlns:p14="http://schemas.microsoft.com/office/powerpoint/2010/main" val="2747634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E6163-30E6-3E6E-9292-10A35628F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rgbClr val="00000A"/>
                </a:solidFill>
                <a:effectLst/>
                <a:uLnTx/>
                <a:uFillTx/>
                <a:ea typeface="Droid Sans"/>
                <a:cs typeface="+mn-cs"/>
              </a:rPr>
              <a:t>Divisibility Properties</a:t>
            </a:r>
            <a:endParaRPr lang="en-US" sz="36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52B7F93-FBD8-C298-F2C3-B9206993D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186" y="1690688"/>
            <a:ext cx="9605176" cy="4137618"/>
          </a:xfrm>
        </p:spPr>
      </p:pic>
    </p:spTree>
    <p:extLst>
      <p:ext uri="{BB962C8B-B14F-4D97-AF65-F5344CB8AC3E}">
        <p14:creationId xmlns:p14="http://schemas.microsoft.com/office/powerpoint/2010/main" val="3540425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BC3A0-A8EA-CD87-174A-0D8F271A0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Finite Fields of the Form GF(p)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98C3B4-CFCE-953B-DEBE-758DAA1CBC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Infinite fields are not of particular interest in the context of cryptography.</a:t>
                </a:r>
              </a:p>
              <a:p>
                <a:r>
                  <a:rPr lang="en-US" dirty="0"/>
                  <a:t>The order of a finite field (number of elements in the field) must be a power of a prime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a positive integer.</a:t>
                </a:r>
              </a:p>
              <a:p>
                <a:r>
                  <a:rPr lang="en-US" dirty="0"/>
                  <a:t>Number 𝑝 can be defined as a prime number </a:t>
                </a:r>
                <a:r>
                  <a:rPr lang="en-US" dirty="0" err="1"/>
                  <a:t>iff</a:t>
                </a:r>
                <a:r>
                  <a:rPr lang="en-US" dirty="0"/>
                  <a:t> the only positive integers that are divisors of 𝑝 are 𝑝 and 1.</a:t>
                </a:r>
              </a:p>
              <a:p>
                <a:r>
                  <a:rPr lang="en-US" dirty="0"/>
                  <a:t>The finite field of order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is generally written GF(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); GF stands for Galois field, in honor of the mathematician who first studied finite fields.</a:t>
                </a:r>
              </a:p>
              <a:p>
                <a:r>
                  <a:rPr lang="en-US" dirty="0"/>
                  <a:t>For 𝑛 = 1, we have the finite field GF(𝑝); this finite field has a different structure than that for finite fields with 𝑛 &gt; 1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98C3B4-CFCE-953B-DEBE-758DAA1CBC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101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0041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6C58AC-DC51-05FF-9211-3AB113C5CD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b="1" dirty="0"/>
                  <a:t>Finite Fields of Order </a:t>
                </a:r>
                <a14:m>
                  <m:oMath xmlns:m="http://schemas.openxmlformats.org/officeDocument/2006/math">
                    <m:r>
                      <a:rPr lang="en-IN" sz="3600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C6C58AC-DC51-05FF-9211-3AB113C5CD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6EF4F4-7D51-DF45-EEB5-9E80542290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a given prime, 𝑝, we define the finite field of order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GF(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), as the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of integers {0, 1, ….. , 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- 1} together with the arithmetic operations modulo 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6EF4F4-7D51-DF45-EEB5-9E80542290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4510DAF-9D8D-B965-1512-858B315E2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5934" y="3144190"/>
            <a:ext cx="7420131" cy="853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B28907-7B0E-F28D-B6A9-757372696F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072460"/>
            <a:ext cx="10515600" cy="278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332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EB2D3C-F20B-DC7D-D9C9-A75B703A94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4518" y="404734"/>
            <a:ext cx="10777928" cy="6160958"/>
          </a:xfrm>
        </p:spPr>
      </p:pic>
    </p:spTree>
    <p:extLst>
      <p:ext uri="{BB962C8B-B14F-4D97-AF65-F5344CB8AC3E}">
        <p14:creationId xmlns:p14="http://schemas.microsoft.com/office/powerpoint/2010/main" val="383786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514A1-016B-040F-E966-8E9D10BB8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/>
              <a:t>Polynomial Arithmetic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852D0-C84A-DFB8-B12B-F219E0B79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72801"/>
          </a:xfrm>
        </p:spPr>
        <p:txBody>
          <a:bodyPr>
            <a:normAutofit/>
          </a:bodyPr>
          <a:lstStyle/>
          <a:p>
            <a:r>
              <a:rPr lang="en-US" dirty="0"/>
              <a:t>   can compute using polynomials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BACCD0-99D3-FCA3-B611-9FA5AC6B9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944" y="2413416"/>
            <a:ext cx="6202180" cy="5728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CB1037-F5C4-E55C-0B9F-CA0E93D32B3B}"/>
              </a:ext>
            </a:extLst>
          </p:cNvPr>
          <p:cNvSpPr txBox="1"/>
          <p:nvPr/>
        </p:nvSpPr>
        <p:spPr>
          <a:xfrm>
            <a:off x="838200" y="3061167"/>
            <a:ext cx="10515600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400" dirty="0"/>
              <a:t>Note: not interested in any specific value of x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400" dirty="0"/>
              <a:t>x is the indeterminate …like an unspecified base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several alternatives available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400" dirty="0"/>
              <a:t>ordinary polynomial arithmetic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400" dirty="0"/>
              <a:t>poly arithmetic with coefficients mod p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400" dirty="0"/>
              <a:t>poly arithmetic with coefficients mod p and polynomials mod m(x)</a:t>
            </a:r>
          </a:p>
        </p:txBody>
      </p:sp>
    </p:spTree>
    <p:extLst>
      <p:ext uri="{BB962C8B-B14F-4D97-AF65-F5344CB8AC3E}">
        <p14:creationId xmlns:p14="http://schemas.microsoft.com/office/powerpoint/2010/main" val="12989019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99492-D336-12B5-AE16-3AEEA413A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Ordinary Polynomial Arithmetic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C89703-4D8C-2D65-E39D-0C6A248A60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4163" y="1690688"/>
            <a:ext cx="9458793" cy="366080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1EA12A-2E0B-F363-9499-796E066C9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164" y="5347741"/>
            <a:ext cx="9458793" cy="100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53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304407-6C16-9C2C-FE02-031AE6751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099" y="419725"/>
            <a:ext cx="9443803" cy="6026045"/>
          </a:xfrm>
        </p:spPr>
      </p:pic>
    </p:spTree>
    <p:extLst>
      <p:ext uri="{BB962C8B-B14F-4D97-AF65-F5344CB8AC3E}">
        <p14:creationId xmlns:p14="http://schemas.microsoft.com/office/powerpoint/2010/main" val="42126511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76273-A3AE-B21F-4C85-8ACA823C4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/>
              <a:t>Division Algorithm for Polynomial</a:t>
            </a:r>
            <a:endParaRPr lang="en-US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B08F2-A709-C83A-8D83-AC0187B3E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Given polynomials f(x) of degree n and g(x) of degree (m), (n ≥ m), if we divide f(x) by g(x), we get a quotient q(x) and a remainder r(x) that obey the relationship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08D17F-0374-9CBB-EA4E-713E6B9FD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92" y="3114210"/>
            <a:ext cx="10515600" cy="274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51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7D079-7981-5D26-90E0-5DD8225E4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/>
              <a:t>Irreducible Polynomial</a:t>
            </a:r>
            <a:endParaRPr lang="en-US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FE2EC-FDE0-09B6-244C-2ADD30DB0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21719"/>
          </a:xfrm>
        </p:spPr>
        <p:txBody>
          <a:bodyPr>
            <a:normAutofit/>
          </a:bodyPr>
          <a:lstStyle/>
          <a:p>
            <a:r>
              <a:rPr lang="en-US" sz="2400" dirty="0"/>
              <a:t>A polynomial f(x) over a field F is called irreducible if and only if : </a:t>
            </a:r>
            <a:r>
              <a:rPr lang="en-US" sz="2400" b="1" dirty="0"/>
              <a:t>f(x) cannot be expressed as a product of two polynomials, both over F, and both of degree lower than that of f(x)</a:t>
            </a:r>
          </a:p>
          <a:p>
            <a:r>
              <a:rPr lang="en-US" sz="2400" dirty="0"/>
              <a:t>By analogy to integers, an irreducible polynomial is also called a prime polynomial.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BD0856-6862-225C-419E-F4FCD4C15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47344"/>
            <a:ext cx="10515599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805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97F06-A1BD-9AD6-F1FD-CA9003995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b="1" dirty="0"/>
              <a:t>Irreducible Polynomial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12B625-5F2D-C9ED-361A-343B3C515C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4949955"/>
          </a:xfrm>
        </p:spPr>
      </p:pic>
    </p:spTree>
    <p:extLst>
      <p:ext uri="{BB962C8B-B14F-4D97-AF65-F5344CB8AC3E}">
        <p14:creationId xmlns:p14="http://schemas.microsoft.com/office/powerpoint/2010/main" val="16400328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12E29-2B79-1020-9870-115A59BD0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Examples of Polynomial Arithmetic over GF(2)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BBF1F26-BAF7-730C-A85A-DEAFB16526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8705" y="2305607"/>
            <a:ext cx="8379502" cy="4187268"/>
          </a:xfrm>
        </p:spPr>
      </p:pic>
    </p:spTree>
    <p:extLst>
      <p:ext uri="{BB962C8B-B14F-4D97-AF65-F5344CB8AC3E}">
        <p14:creationId xmlns:p14="http://schemas.microsoft.com/office/powerpoint/2010/main" val="2225600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C4310-FB4A-C4A3-DA51-7A8B8DB1B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tabLst/>
              <a:defRPr/>
            </a:pPr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rgbClr val="00000A"/>
                </a:solidFill>
                <a:effectLst/>
                <a:uLnTx/>
                <a:uFillTx/>
                <a:ea typeface="Droid Sans"/>
                <a:cs typeface="+mn-cs"/>
              </a:rPr>
              <a:t>Division Algorithm</a:t>
            </a:r>
            <a:endParaRPr lang="en-US" sz="36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EEF32A-28B7-4BF8-FA8B-8B8BBACB40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3670" y="3014382"/>
            <a:ext cx="10320130" cy="354544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FF9371-99B1-F84E-483D-E2D0F25E8E67}"/>
              </a:ext>
            </a:extLst>
          </p:cNvPr>
          <p:cNvSpPr txBox="1"/>
          <p:nvPr/>
        </p:nvSpPr>
        <p:spPr>
          <a:xfrm>
            <a:off x="1033670" y="1924216"/>
            <a:ext cx="103201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For any positive integer </a:t>
            </a:r>
            <a:r>
              <a:rPr lang="en-US" sz="2000" i="1" dirty="0"/>
              <a:t>n </a:t>
            </a:r>
            <a:r>
              <a:rPr lang="en-US" sz="2000" dirty="0"/>
              <a:t>and any nonnegative(i.e. positive and 0) integer </a:t>
            </a:r>
            <a:r>
              <a:rPr lang="en-US" sz="2000" i="1" dirty="0"/>
              <a:t>a</a:t>
            </a:r>
            <a:r>
              <a:rPr lang="en-US" sz="2000" dirty="0"/>
              <a:t>,  if we divide </a:t>
            </a:r>
            <a:r>
              <a:rPr lang="en-US" sz="2000" i="1" dirty="0"/>
              <a:t>a</a:t>
            </a:r>
            <a:r>
              <a:rPr lang="en-US" sz="2000" dirty="0"/>
              <a:t> by </a:t>
            </a:r>
            <a:r>
              <a:rPr lang="en-US" sz="2000" i="1" dirty="0"/>
              <a:t>n, </a:t>
            </a:r>
            <a:r>
              <a:rPr lang="en-US" sz="2000" dirty="0"/>
              <a:t>we get an integer quotient </a:t>
            </a:r>
            <a:r>
              <a:rPr lang="en-US" sz="2000" i="1" dirty="0"/>
              <a:t>q</a:t>
            </a:r>
            <a:r>
              <a:rPr lang="en-US" sz="2000" dirty="0"/>
              <a:t> and an integer remainder </a:t>
            </a:r>
            <a:r>
              <a:rPr lang="en-US" sz="2000" i="1" dirty="0"/>
              <a:t>r</a:t>
            </a:r>
            <a:r>
              <a:rPr lang="en-US" sz="2000" dirty="0"/>
              <a:t> that obey the following relationship:</a:t>
            </a:r>
          </a:p>
          <a:p>
            <a:pPr algn="ctr"/>
            <a:r>
              <a:rPr lang="en-US" sz="2000" i="1" dirty="0"/>
              <a:t>a = </a:t>
            </a:r>
            <a:r>
              <a:rPr lang="en-US" sz="2000" i="1" dirty="0" err="1"/>
              <a:t>qn</a:t>
            </a:r>
            <a:r>
              <a:rPr lang="en-US" sz="2000" i="1" dirty="0"/>
              <a:t> + r ;  0 ≤ r &lt; n; q = [ </a:t>
            </a:r>
            <a:r>
              <a:rPr lang="en-US" sz="2000" i="1" dirty="0" err="1"/>
              <a:t>a</a:t>
            </a:r>
            <a:r>
              <a:rPr lang="en-US" sz="2000" dirty="0" err="1"/>
              <a:t>|</a:t>
            </a:r>
            <a:r>
              <a:rPr lang="en-US" sz="2000" i="1" dirty="0" err="1"/>
              <a:t>n</a:t>
            </a:r>
            <a:r>
              <a:rPr lang="en-US" sz="2000" i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7246484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24CEC-2F0F-59E9-9B48-DD52FA070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Examples of Polynomial Arithmetic over GF(2)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BC849E-966E-CA7D-B956-C115771133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8286" y="1891211"/>
            <a:ext cx="7255239" cy="4601663"/>
          </a:xfrm>
        </p:spPr>
      </p:pic>
    </p:spTree>
    <p:extLst>
      <p:ext uri="{BB962C8B-B14F-4D97-AF65-F5344CB8AC3E}">
        <p14:creationId xmlns:p14="http://schemas.microsoft.com/office/powerpoint/2010/main" val="20719357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682E6-45E8-A253-E63F-ACE123BB2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Finding the Greatest Common Divisor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889FBC-A65A-4803-529E-2A77E0CA43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8937" y="1690688"/>
            <a:ext cx="8784237" cy="4964945"/>
          </a:xfrm>
        </p:spPr>
      </p:pic>
    </p:spTree>
    <p:extLst>
      <p:ext uri="{BB962C8B-B14F-4D97-AF65-F5344CB8AC3E}">
        <p14:creationId xmlns:p14="http://schemas.microsoft.com/office/powerpoint/2010/main" val="25536234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F5BDD-B859-11B1-49AC-F9F55B8A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0B2A9-4CE6-BDB6-CDF3-847B23BDF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0893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06C61CB-BBEF-BE16-716F-9672AB6ABBD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b="1" dirty="0"/>
                  <a:t>FINITE FIELDS OF THE FORM GF(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6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IN" sz="36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3600" b="1" dirty="0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06C61CB-BBEF-BE16-716F-9672AB6ABB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9EB765-5C70-A0CC-F1D2-AEEA2B97C4A8}"/>
                  </a:ext>
                </a:extLst>
              </p:cNvPr>
              <p:cNvSpPr txBox="1"/>
              <p:nvPr/>
            </p:nvSpPr>
            <p:spPr>
              <a:xfrm>
                <a:off x="838200" y="1717092"/>
                <a:ext cx="10515600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Virtually all encryption algorithms, both symmetric and public key, involve arithmetic operations on integers. 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one of the operations that is used in the algorithm is division, then we need to work in arithmetic defined over a field. 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For convenience and for implementation efficiency, we would also like to work with integers that fit exactly into a given number of bits with no wasted bit patterns. 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That is, we wish to work with integers in the range 0 through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/>
                  <a:t> - 1, which fit into an n-bit word.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9EB765-5C70-A0CC-F1D2-AEEA2B97C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17092"/>
                <a:ext cx="10515600" cy="3416320"/>
              </a:xfrm>
              <a:prstGeom prst="rect">
                <a:avLst/>
              </a:prstGeom>
              <a:blipFill>
                <a:blip r:embed="rId3"/>
                <a:stretch>
                  <a:fillRect l="-812" t="-1429" r="-870" b="-3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34674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887BA7B-D376-DAB7-8E1B-F4A8D796DE3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b="1" dirty="0"/>
                  <a:t>FINITE FIELDS OF THE FORM GF(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6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IN" sz="36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3600" b="1" dirty="0"/>
                  <a:t>)</a:t>
                </a:r>
                <a:endParaRPr lang="en-US" sz="36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887BA7B-D376-DAB7-8E1B-F4A8D796DE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63CB20E-37B1-34D1-AFD0-6BF2E8725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9009" y="2233534"/>
            <a:ext cx="9583712" cy="3567659"/>
          </a:xfrm>
        </p:spPr>
      </p:pic>
    </p:spTree>
    <p:extLst>
      <p:ext uri="{BB962C8B-B14F-4D97-AF65-F5344CB8AC3E}">
        <p14:creationId xmlns:p14="http://schemas.microsoft.com/office/powerpoint/2010/main" val="39058560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48B082-CA33-7750-9FEE-E67560CB5F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542885"/>
            <a:ext cx="5881141" cy="5772229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78796B7-0271-05A8-E026-A65FD1F08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59" y="542885"/>
            <a:ext cx="5881141" cy="57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4085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7A2E6B7-2AB1-DE34-9726-9B847EC07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455" y="445957"/>
            <a:ext cx="9009089" cy="596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6237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A73A4A-3BD0-BDFA-15B0-251DBCE4B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079" y="221105"/>
            <a:ext cx="9383842" cy="6415790"/>
          </a:xfrm>
        </p:spPr>
      </p:pic>
    </p:spTree>
    <p:extLst>
      <p:ext uri="{BB962C8B-B14F-4D97-AF65-F5344CB8AC3E}">
        <p14:creationId xmlns:p14="http://schemas.microsoft.com/office/powerpoint/2010/main" val="36607075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DCA4B-DCC4-1E21-D352-CCE7C5D4A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Modular Polynomial Arithmetic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82876B-77D5-86E2-660E-FEFC3BF8D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92" y="1642326"/>
            <a:ext cx="10043409" cy="501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9987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FB7328-E5E8-E0F3-61C1-B8092628C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320" y="179882"/>
            <a:ext cx="10319479" cy="631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709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28DDF-1C70-E935-9679-E14941D1B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tabLst/>
              <a:defRPr/>
            </a:pPr>
            <a:r>
              <a:rPr lang="en-US" sz="3600" b="1" dirty="0"/>
              <a:t>Greatest Common Divisor (GCD)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46BEB-F97B-F655-B62A-84B3DEDC1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09624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The greatest common divisor of </a:t>
            </a:r>
            <a:r>
              <a:rPr lang="en-US" sz="2400" i="1" dirty="0"/>
              <a:t>a</a:t>
            </a:r>
            <a:r>
              <a:rPr lang="en-US" sz="2400" dirty="0"/>
              <a:t> and </a:t>
            </a:r>
            <a:r>
              <a:rPr lang="en-US" sz="2400" i="1" dirty="0"/>
              <a:t>b</a:t>
            </a:r>
            <a:r>
              <a:rPr lang="en-US" sz="2400" dirty="0"/>
              <a:t> is the largest integer that divides both a and b. We also define </a:t>
            </a:r>
            <a:r>
              <a:rPr lang="en-US" sz="2400" dirty="0" err="1"/>
              <a:t>gcd</a:t>
            </a:r>
            <a:r>
              <a:rPr lang="en-US" sz="2400" dirty="0"/>
              <a:t>(0, 0) = 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956478-1DE5-CF8B-AD3C-D14BC5EF7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74" y="2679758"/>
            <a:ext cx="10090205" cy="22977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E39424-A7B9-B24D-63B7-8E756183ABBA}"/>
              </a:ext>
            </a:extLst>
          </p:cNvPr>
          <p:cNvSpPr txBox="1"/>
          <p:nvPr/>
        </p:nvSpPr>
        <p:spPr>
          <a:xfrm>
            <a:off x="838200" y="5185327"/>
            <a:ext cx="103174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/>
              <a:t>Relatively Prime definition: </a:t>
            </a:r>
            <a:r>
              <a:rPr lang="en-US" sz="2400" dirty="0"/>
              <a:t>Two integers are relatively prime if their only common positive integer factor is 1</a:t>
            </a:r>
          </a:p>
        </p:txBody>
      </p:sp>
    </p:spTree>
    <p:extLst>
      <p:ext uri="{BB962C8B-B14F-4D97-AF65-F5344CB8AC3E}">
        <p14:creationId xmlns:p14="http://schemas.microsoft.com/office/powerpoint/2010/main" val="18909999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835E914-CA98-B44A-67CD-0687F3263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541" y="419725"/>
            <a:ext cx="7006755" cy="61047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4D5BB4-7C80-9538-DCD2-84631476B4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429"/>
          <a:stretch/>
        </p:blipFill>
        <p:spPr>
          <a:xfrm rot="16200000">
            <a:off x="-2003007" y="3151005"/>
            <a:ext cx="6520721" cy="5559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015D57-6B9D-17EE-2E27-7599A8184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27084" y="3151004"/>
            <a:ext cx="3177231" cy="55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4551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3B1561-B460-7779-2C80-ED49D8A606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8081" y="365125"/>
            <a:ext cx="10515600" cy="6127749"/>
          </a:xfrm>
        </p:spPr>
      </p:pic>
    </p:spTree>
    <p:extLst>
      <p:ext uri="{BB962C8B-B14F-4D97-AF65-F5344CB8AC3E}">
        <p14:creationId xmlns:p14="http://schemas.microsoft.com/office/powerpoint/2010/main" val="19470595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DBF8A-9968-A686-70A7-8F9D4C38A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Computational Considerations : ADDITION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11F98-D699-ED2D-8D40-062FF69A0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seen that addition of polynomials is performed by adding corresponding coefficients, and, in the case of polynomials over , addition is just the XOR operation.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0BFC5C-2A3E-07BB-624E-3C03025E5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429000"/>
            <a:ext cx="10515599" cy="262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192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BF859-661D-18E2-B72C-39589D02C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Computational Considerations : MULTIPLICATION</a:t>
            </a:r>
            <a:endParaRPr 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14F990-E37D-BB05-8054-DEEF94F082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8989" y="1862633"/>
            <a:ext cx="9114021" cy="4630242"/>
          </a:xfrm>
        </p:spPr>
      </p:pic>
    </p:spTree>
    <p:extLst>
      <p:ext uri="{BB962C8B-B14F-4D97-AF65-F5344CB8AC3E}">
        <p14:creationId xmlns:p14="http://schemas.microsoft.com/office/powerpoint/2010/main" val="1103967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1F2DB-4908-E0C9-8638-D4AE7166A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Using a Generator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73E897-6F31-5B01-5EE6-F3AC3BD44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3292" y="2712262"/>
            <a:ext cx="6985416" cy="397118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EEF1CA-D548-EA7F-51FF-951EF62F9E16}"/>
              </a:ext>
            </a:extLst>
          </p:cNvPr>
          <p:cNvSpPr txBox="1"/>
          <p:nvPr/>
        </p:nvSpPr>
        <p:spPr>
          <a:xfrm>
            <a:off x="1199213" y="1690688"/>
            <a:ext cx="98935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A generator g of a finite field F of order q (contains q elements) is an element whose first q-1 powers generate all the nonzero elements of F.</a:t>
            </a:r>
          </a:p>
        </p:txBody>
      </p:sp>
    </p:spTree>
    <p:extLst>
      <p:ext uri="{BB962C8B-B14F-4D97-AF65-F5344CB8AC3E}">
        <p14:creationId xmlns:p14="http://schemas.microsoft.com/office/powerpoint/2010/main" val="36164872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CC445-623A-074D-B4EC-582FBDB95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Using a Generator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CA1A42-BC83-D201-6B30-E2A301CB5F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8997" y="1813810"/>
            <a:ext cx="9293901" cy="4257205"/>
          </a:xfrm>
        </p:spPr>
      </p:pic>
    </p:spTree>
    <p:extLst>
      <p:ext uri="{BB962C8B-B14F-4D97-AF65-F5344CB8AC3E}">
        <p14:creationId xmlns:p14="http://schemas.microsoft.com/office/powerpoint/2010/main" val="5462781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86D2E-6D66-6517-0AB6-100FCB5C4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Using a Generator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3A8600-A608-7A87-E0DD-E31D0DD7C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8780" y="1876922"/>
            <a:ext cx="8469443" cy="4615953"/>
          </a:xfrm>
        </p:spPr>
      </p:pic>
    </p:spTree>
    <p:extLst>
      <p:ext uri="{BB962C8B-B14F-4D97-AF65-F5344CB8AC3E}">
        <p14:creationId xmlns:p14="http://schemas.microsoft.com/office/powerpoint/2010/main" val="26709104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43BD9A-A8D5-9057-AF1C-7A5E9A45D7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695" y="344774"/>
            <a:ext cx="11377535" cy="6280877"/>
          </a:xfrm>
        </p:spPr>
      </p:pic>
    </p:spTree>
    <p:extLst>
      <p:ext uri="{BB962C8B-B14F-4D97-AF65-F5344CB8AC3E}">
        <p14:creationId xmlns:p14="http://schemas.microsoft.com/office/powerpoint/2010/main" val="1403318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18435-95CB-51DD-E5D7-BE6AB344A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IN" sz="3600" b="1" i="0" u="none" strike="noStrike" kern="1200" cap="none" spc="0" normalizeH="0" baseline="0" noProof="0" dirty="0">
                <a:ln>
                  <a:noFill/>
                </a:ln>
                <a:solidFill>
                  <a:srgbClr val="00000A"/>
                </a:solidFill>
                <a:effectLst/>
                <a:uLnTx/>
                <a:uFillTx/>
                <a:latin typeface="Calibri Light" panose="020F0302020204030204"/>
                <a:ea typeface="Droid Sans"/>
                <a:cs typeface="+mj-cs"/>
              </a:rPr>
              <a:t>The Euclidean 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00D57-8DFA-3687-65D5-97BB3D9F7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It is simple procedure for determining the greatest common divisor (GCD) of two positive integers</a:t>
            </a:r>
          </a:p>
          <a:p>
            <a:r>
              <a:rPr lang="en-US" dirty="0"/>
              <a:t>Suppose we have integers </a:t>
            </a:r>
            <a:r>
              <a:rPr lang="en-US" i="1" dirty="0"/>
              <a:t>a, b </a:t>
            </a:r>
            <a:r>
              <a:rPr lang="en-US" dirty="0"/>
              <a:t>such that </a:t>
            </a:r>
            <a:r>
              <a:rPr lang="en-US" i="1" dirty="0"/>
              <a:t>d = </a:t>
            </a:r>
            <a:r>
              <a:rPr lang="en-US" i="1" dirty="0" err="1"/>
              <a:t>gcd</a:t>
            </a:r>
            <a:r>
              <a:rPr lang="en-US" i="1" dirty="0"/>
              <a:t>(a, b). </a:t>
            </a:r>
          </a:p>
          <a:p>
            <a:r>
              <a:rPr lang="en-US" dirty="0"/>
              <a:t>Because </a:t>
            </a:r>
            <a:r>
              <a:rPr lang="en-US" i="1" dirty="0" err="1"/>
              <a:t>gcd</a:t>
            </a:r>
            <a:r>
              <a:rPr lang="en-US" i="1" dirty="0"/>
              <a:t>(|a|,|b| ) = </a:t>
            </a:r>
            <a:r>
              <a:rPr lang="en-US" i="1" dirty="0" err="1"/>
              <a:t>gcd</a:t>
            </a:r>
            <a:r>
              <a:rPr lang="en-US" i="1" dirty="0"/>
              <a:t>(a, b), </a:t>
            </a:r>
            <a:r>
              <a:rPr lang="en-US" dirty="0"/>
              <a:t>there is no harm in assuming </a:t>
            </a:r>
            <a:r>
              <a:rPr lang="en-US" i="1" dirty="0"/>
              <a:t>a ≥ b &gt; 0</a:t>
            </a:r>
            <a:r>
              <a:rPr lang="en-US" dirty="0"/>
              <a:t>. </a:t>
            </a:r>
          </a:p>
          <a:p>
            <a:r>
              <a:rPr lang="en-US" dirty="0"/>
              <a:t>Now dividing </a:t>
            </a:r>
            <a:r>
              <a:rPr lang="en-US" i="1" dirty="0"/>
              <a:t>a by b </a:t>
            </a:r>
            <a:r>
              <a:rPr lang="en-US" dirty="0"/>
              <a:t>and applying the division algorithm, we can </a:t>
            </a:r>
            <a:r>
              <a:rPr lang="en-US"/>
              <a:t>state: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C4DF75-A36A-94D9-58E2-566398EB6FA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650428" y="4866406"/>
            <a:ext cx="8891144" cy="63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312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44555-EE12-0053-0ACB-55E7F0A2A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srgbClr val="00000A"/>
                </a:solidFill>
                <a:effectLst/>
                <a:uLnTx/>
                <a:uFillTx/>
                <a:latin typeface="Calibri Light" panose="020F0302020204030204"/>
                <a:ea typeface="Droid Sans"/>
                <a:cs typeface="+mj-cs"/>
              </a:rPr>
              <a:t>The Euclidean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330CCA-3D95-1D48-0BE6-716460E2DC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If it happens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1" i="1" dirty="0"/>
                  <a:t> = 0</a:t>
                </a:r>
                <a:r>
                  <a:rPr lang="en-US" sz="2400" dirty="0"/>
                  <a:t>, then </a:t>
                </a:r>
                <a:r>
                  <a:rPr lang="en-US" sz="2400" b="1" i="1" dirty="0" err="1"/>
                  <a:t>b|a</a:t>
                </a:r>
                <a:r>
                  <a:rPr lang="en-US" sz="2400" dirty="0"/>
                  <a:t> and </a:t>
                </a:r>
                <a:r>
                  <a:rPr lang="en-US" sz="2400" b="1" i="1" dirty="0"/>
                  <a:t>d = </a:t>
                </a:r>
                <a:r>
                  <a:rPr lang="en-US" sz="2400" b="1" i="1" dirty="0" err="1"/>
                  <a:t>gcd</a:t>
                </a:r>
                <a:r>
                  <a:rPr lang="en-US" sz="2400" b="1" i="1" dirty="0"/>
                  <a:t>(a, b) = b</a:t>
                </a:r>
                <a:r>
                  <a:rPr lang="en-US" sz="2400" dirty="0"/>
                  <a:t>. </a:t>
                </a:r>
              </a:p>
              <a:p>
                <a:r>
                  <a:rPr lang="en-US" sz="2400" dirty="0"/>
                  <a:t>But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1" i="1" dirty="0"/>
                  <a:t> ≠ 0</a:t>
                </a:r>
                <a:r>
                  <a:rPr lang="en-US" sz="2400" dirty="0"/>
                  <a:t>, we can state that </a:t>
                </a:r>
                <a:r>
                  <a:rPr lang="en-US" sz="2400" b="1" i="1" dirty="0"/>
                  <a:t>d|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. </a:t>
                </a:r>
              </a:p>
              <a:p>
                <a:r>
                  <a:rPr lang="en-US" sz="2400" dirty="0"/>
                  <a:t>This is due to the basic properties of divisibility: the relations </a:t>
                </a:r>
                <a:r>
                  <a:rPr lang="en-US" sz="2400" b="1" i="1" dirty="0" err="1"/>
                  <a:t>d|a</a:t>
                </a:r>
                <a:r>
                  <a:rPr lang="en-US" sz="2400" dirty="0"/>
                  <a:t> and </a:t>
                </a:r>
                <a:r>
                  <a:rPr lang="en-US" sz="2400" b="1" i="1" dirty="0" err="1"/>
                  <a:t>d|b</a:t>
                </a:r>
                <a:r>
                  <a:rPr lang="en-US" sz="2400" dirty="0"/>
                  <a:t> together imply that </a:t>
                </a:r>
                <a:r>
                  <a:rPr lang="en-US" sz="2400" b="1" i="1" dirty="0"/>
                  <a:t>d|(a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i="1" dirty="0"/>
                  <a:t>b), </a:t>
                </a:r>
                <a:r>
                  <a:rPr lang="en-US" sz="2400" dirty="0"/>
                  <a:t>which is the same as </a:t>
                </a:r>
                <a:r>
                  <a:rPr lang="en-US" sz="2400" b="1" i="1" dirty="0"/>
                  <a:t>d|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. </a:t>
                </a:r>
              </a:p>
              <a:p>
                <a:r>
                  <a:rPr lang="en-US" sz="2400" dirty="0"/>
                  <a:t>We know that </a:t>
                </a:r>
                <a:r>
                  <a:rPr lang="en-US" sz="2400" b="1" i="1" dirty="0" err="1"/>
                  <a:t>d|b</a:t>
                </a:r>
                <a:r>
                  <a:rPr lang="en-US" sz="2400" dirty="0"/>
                  <a:t> and </a:t>
                </a:r>
                <a:r>
                  <a:rPr lang="en-US" sz="2400" b="1" i="1" dirty="0"/>
                  <a:t>d|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. Now take any arbitrary integer </a:t>
                </a:r>
                <a:r>
                  <a:rPr lang="en-US" sz="2400" b="1" i="1" dirty="0"/>
                  <a:t>c</a:t>
                </a:r>
                <a:r>
                  <a:rPr lang="en-US" sz="2400" dirty="0"/>
                  <a:t> that divides both </a:t>
                </a:r>
                <a:r>
                  <a:rPr lang="en-US" sz="2400" b="1" i="1" dirty="0"/>
                  <a:t>b</a:t>
                </a:r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. Therefore, </a:t>
                </a:r>
                <a:r>
                  <a:rPr lang="en-US" sz="2400" b="1" i="1" dirty="0"/>
                  <a:t>c|(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i="1" dirty="0"/>
                  <a:t>b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1" i="1" dirty="0"/>
                  <a:t>) = a</a:t>
                </a:r>
                <a:r>
                  <a:rPr lang="en-US" sz="2400" dirty="0"/>
                  <a:t>. </a:t>
                </a:r>
              </a:p>
              <a:p>
                <a:r>
                  <a:rPr lang="en-US" sz="2400" dirty="0"/>
                  <a:t>Because </a:t>
                </a:r>
                <a:r>
                  <a:rPr lang="en-US" sz="2400" b="1" i="1" dirty="0"/>
                  <a:t>c</a:t>
                </a:r>
                <a:r>
                  <a:rPr lang="en-US" sz="2400" dirty="0"/>
                  <a:t> divides both </a:t>
                </a:r>
                <a:r>
                  <a:rPr lang="en-US" sz="2400" b="1" i="1" dirty="0"/>
                  <a:t>a</a:t>
                </a:r>
                <a:r>
                  <a:rPr lang="en-US" sz="2400" dirty="0"/>
                  <a:t> and </a:t>
                </a:r>
                <a:r>
                  <a:rPr lang="en-US" sz="2400" b="1" i="1" dirty="0"/>
                  <a:t>b</a:t>
                </a:r>
                <a:r>
                  <a:rPr lang="en-US" sz="2400" dirty="0"/>
                  <a:t>, we must have </a:t>
                </a:r>
                <a:r>
                  <a:rPr lang="en-US" sz="2400" b="1" i="1" dirty="0"/>
                  <a:t>c ≤ d</a:t>
                </a:r>
                <a:r>
                  <a:rPr lang="en-US" sz="2400" dirty="0"/>
                  <a:t>, which is the greatest common divisor of </a:t>
                </a:r>
                <a:r>
                  <a:rPr lang="en-US" sz="2400" b="1" i="1" dirty="0"/>
                  <a:t>a</a:t>
                </a:r>
                <a:r>
                  <a:rPr lang="en-US" sz="2400" dirty="0"/>
                  <a:t> and </a:t>
                </a:r>
                <a:r>
                  <a:rPr lang="en-US" sz="2400" b="1" i="1" dirty="0"/>
                  <a:t>b</a:t>
                </a:r>
                <a:r>
                  <a:rPr lang="en-US" sz="2400" dirty="0"/>
                  <a:t>. Therefore </a:t>
                </a:r>
                <a:r>
                  <a:rPr lang="en-US" sz="2400" b="1" i="1" dirty="0"/>
                  <a:t>d = </a:t>
                </a:r>
                <a:r>
                  <a:rPr lang="en-US" sz="2400" b="1" i="1" dirty="0" err="1"/>
                  <a:t>gcd</a:t>
                </a:r>
                <a:r>
                  <a:rPr lang="en-US" sz="2400" b="1" i="1" dirty="0"/>
                  <a:t>(b,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1" i="1" dirty="0"/>
                  <a:t>)</a:t>
                </a:r>
              </a:p>
              <a:p>
                <a:r>
                  <a:rPr lang="en-US" sz="2400" dirty="0"/>
                  <a:t>Let us now return to Equation (4.2) and assume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1" i="1" dirty="0"/>
                  <a:t> ≠ 0. </a:t>
                </a:r>
                <a:r>
                  <a:rPr lang="en-US" sz="2400" dirty="0"/>
                  <a:t>Because</a:t>
                </a:r>
                <a:r>
                  <a:rPr lang="en-US" sz="2400" b="1" i="1" dirty="0"/>
                  <a:t> b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1" i="1" dirty="0"/>
                  <a:t>, </a:t>
                </a:r>
                <a:r>
                  <a:rPr lang="en-US" sz="2400" dirty="0"/>
                  <a:t>we can divide </a:t>
                </a:r>
                <a:r>
                  <a:rPr lang="en-US" sz="2400" b="1" i="1" dirty="0"/>
                  <a:t>b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1" i="1" dirty="0"/>
                  <a:t> </a:t>
                </a:r>
                <a:r>
                  <a:rPr lang="en-US" sz="2400" dirty="0"/>
                  <a:t>and apply the division algorithm to obtain: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330CCA-3D95-1D48-0BE6-716460E2DC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11C7B02-6738-DDD4-F157-B8C9B56EF83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290647" y="5929803"/>
            <a:ext cx="3696676" cy="48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21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E26ED-7D84-B671-E044-CDBE8A194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srgbClr val="00000A"/>
                </a:solidFill>
                <a:effectLst/>
                <a:uLnTx/>
                <a:uFillTx/>
                <a:latin typeface="Calibri Light" panose="020F0302020204030204"/>
                <a:ea typeface="Droid Sans"/>
                <a:cs typeface="+mj-cs"/>
              </a:rPr>
              <a:t>The Euclidean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6C2470-C60D-978A-576E-669173EC4E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 = 0</a:t>
                </a:r>
                <a:r>
                  <a:rPr lang="en-US" dirty="0"/>
                  <a:t>, then </a:t>
                </a:r>
                <a:r>
                  <a:rPr lang="en-US" b="1" dirty="0"/>
                  <a:t>d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 and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 ≠ 0</a:t>
                </a:r>
                <a:r>
                  <a:rPr lang="en-US" dirty="0"/>
                  <a:t>, then </a:t>
                </a:r>
                <a:r>
                  <a:rPr lang="en-US" b="1" dirty="0"/>
                  <a:t>d = </a:t>
                </a:r>
                <a:r>
                  <a:rPr lang="en-US" b="1" dirty="0" err="1"/>
                  <a:t>gcd</a:t>
                </a:r>
                <a:r>
                  <a:rPr lang="en-US" b="1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 ). </a:t>
                </a:r>
                <a:r>
                  <a:rPr lang="en-US" dirty="0"/>
                  <a:t>The division process continues until some zero remainder appears, say, at the </a:t>
                </a:r>
                <a:r>
                  <a:rPr lang="en-US" b="1" dirty="0"/>
                  <a:t>(n + 1)</a:t>
                </a:r>
                <a:r>
                  <a:rPr lang="en-US" b="1" dirty="0" err="1"/>
                  <a:t>th</a:t>
                </a:r>
                <a:r>
                  <a:rPr lang="en-US" dirty="0"/>
                  <a:t> stage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b="1" dirty="0"/>
                  <a:t> - 1 </a:t>
                </a:r>
                <a:r>
                  <a:rPr lang="en-US" dirty="0"/>
                  <a:t>is divided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6C2470-C60D-978A-576E-669173EC4E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B7FCC79-B524-F908-ABF0-FDA6BCEC1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662" y="3429000"/>
            <a:ext cx="7463691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573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272B-22E2-D6D3-8E19-F2C5B0C3B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i="0" dirty="0">
                <a:solidFill>
                  <a:srgbClr val="000000"/>
                </a:solidFill>
                <a:effectLst/>
              </a:rPr>
              <a:t>Euclidean Algorithm Method 1</a:t>
            </a:r>
            <a:endParaRPr lang="en-US" sz="36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225EE7-237E-2E0A-5E2A-350021CAF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4802187"/>
          </a:xfrm>
        </p:spPr>
      </p:pic>
    </p:spTree>
    <p:extLst>
      <p:ext uri="{BB962C8B-B14F-4D97-AF65-F5344CB8AC3E}">
        <p14:creationId xmlns:p14="http://schemas.microsoft.com/office/powerpoint/2010/main" val="2208116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</TotalTime>
  <Words>2155</Words>
  <Application>Microsoft Office PowerPoint</Application>
  <PresentationFormat>Widescreen</PresentationFormat>
  <Paragraphs>171</Paragraphs>
  <Slides>57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Office Theme</vt:lpstr>
      <vt:lpstr>Basic Concepts in Number Theory and Finite Fields</vt:lpstr>
      <vt:lpstr>Divisibility</vt:lpstr>
      <vt:lpstr>Divisibility Properties</vt:lpstr>
      <vt:lpstr>Division Algorithm</vt:lpstr>
      <vt:lpstr>Greatest Common Divisor (GCD)</vt:lpstr>
      <vt:lpstr>The Euclidean Algorithm</vt:lpstr>
      <vt:lpstr>The Euclidean Algorithm</vt:lpstr>
      <vt:lpstr>The Euclidean Algorithm</vt:lpstr>
      <vt:lpstr>Euclidean Algorithm Method 1</vt:lpstr>
      <vt:lpstr>MODULAR ARITHMETIC</vt:lpstr>
      <vt:lpstr>Properties of Modular Arithmetic for Integers in Zn</vt:lpstr>
      <vt:lpstr>Euclidean Algorithm Method 2</vt:lpstr>
      <vt:lpstr>The Extended Euclidean Algorithm</vt:lpstr>
      <vt:lpstr>The Extended Euclidean Algorithm</vt:lpstr>
      <vt:lpstr>Summarize Extended Euclidean Algorithm</vt:lpstr>
      <vt:lpstr>Finding the Multiplicative Inverse</vt:lpstr>
      <vt:lpstr>Finding the Multiplicative Inverse (Example 〖11〗^(-1 )mod 26)</vt:lpstr>
      <vt:lpstr>Groups</vt:lpstr>
      <vt:lpstr>Groups</vt:lpstr>
      <vt:lpstr>Example</vt:lpstr>
      <vt:lpstr>Groups</vt:lpstr>
      <vt:lpstr>Cyclic Group</vt:lpstr>
      <vt:lpstr>PowerPoint Presentation</vt:lpstr>
      <vt:lpstr>Rings</vt:lpstr>
      <vt:lpstr>Rings</vt:lpstr>
      <vt:lpstr>Fields</vt:lpstr>
      <vt:lpstr>Properties of Groups, Rings, and Fields</vt:lpstr>
      <vt:lpstr>PowerPoint Presentation</vt:lpstr>
      <vt:lpstr>Types of Fields</vt:lpstr>
      <vt:lpstr>Finite Fields of the Form GF(p)</vt:lpstr>
      <vt:lpstr>Finite Fields of Order p</vt:lpstr>
      <vt:lpstr>PowerPoint Presentation</vt:lpstr>
      <vt:lpstr>Polynomial Arithmetic</vt:lpstr>
      <vt:lpstr>Ordinary Polynomial Arithmetic</vt:lpstr>
      <vt:lpstr>PowerPoint Presentation</vt:lpstr>
      <vt:lpstr>Division Algorithm for Polynomial</vt:lpstr>
      <vt:lpstr>Irreducible Polynomial</vt:lpstr>
      <vt:lpstr>Irreducible Polynomial</vt:lpstr>
      <vt:lpstr>Examples of Polynomial Arithmetic over GF(2)</vt:lpstr>
      <vt:lpstr>Examples of Polynomial Arithmetic over GF(2)</vt:lpstr>
      <vt:lpstr>Finding the Greatest Common Divisor</vt:lpstr>
      <vt:lpstr>PowerPoint Presentation</vt:lpstr>
      <vt:lpstr>FINITE FIELDS OF THE FORM GF(2^n)</vt:lpstr>
      <vt:lpstr>FINITE FIELDS OF THE FORM GF(2^n)</vt:lpstr>
      <vt:lpstr>PowerPoint Presentation</vt:lpstr>
      <vt:lpstr>PowerPoint Presentation</vt:lpstr>
      <vt:lpstr>PowerPoint Presentation</vt:lpstr>
      <vt:lpstr>Modular Polynomial Arithmetic</vt:lpstr>
      <vt:lpstr>PowerPoint Presentation</vt:lpstr>
      <vt:lpstr>PowerPoint Presentation</vt:lpstr>
      <vt:lpstr>PowerPoint Presentation</vt:lpstr>
      <vt:lpstr>Computational Considerations : ADDITION</vt:lpstr>
      <vt:lpstr>Computational Considerations : MULTIPLICATION</vt:lpstr>
      <vt:lpstr>Using a Generator</vt:lpstr>
      <vt:lpstr>Using a Generator</vt:lpstr>
      <vt:lpstr>Using a Generator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Concepts in Number Theory and Finite Fields</dc:title>
  <dc:creator>Tuhinansu Pradhan</dc:creator>
  <cp:lastModifiedBy>Tuhinansu Pradhan</cp:lastModifiedBy>
  <cp:revision>17</cp:revision>
  <dcterms:created xsi:type="dcterms:W3CDTF">2022-06-05T07:01:49Z</dcterms:created>
  <dcterms:modified xsi:type="dcterms:W3CDTF">2022-06-08T11:46:45Z</dcterms:modified>
</cp:coreProperties>
</file>